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y="5143500" cx="9144000"/>
  <p:notesSz cx="6858000" cy="9144000"/>
  <p:embeddedFontLst>
    <p:embeddedFont>
      <p:font typeface="Raleway"/>
      <p:regular r:id="rId68"/>
      <p:bold r:id="rId69"/>
      <p:italic r:id="rId70"/>
      <p:boldItalic r:id="rId71"/>
    </p:embeddedFont>
    <p:embeddedFont>
      <p:font typeface="Roboto"/>
      <p:regular r:id="rId72"/>
      <p:bold r:id="rId73"/>
      <p:italic r:id="rId74"/>
      <p:boldItalic r:id="rId75"/>
    </p:embeddedFont>
    <p:embeddedFont>
      <p:font typeface="Source Sans Pro"/>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9E36C1-2E95-46D4-90CB-58AF2CDC3EDE}">
  <a:tblStyle styleId="{4F9E36C1-2E95-46D4-90CB-58AF2CDC3E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7D0BDA9-7EAC-4817-8F34-B54DF8D8C0F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bold.fntdata"/><Relationship Id="rId72" Type="http://schemas.openxmlformats.org/officeDocument/2006/relationships/font" Target="fonts/Roboto-regular.fntdata"/><Relationship Id="rId31" Type="http://schemas.openxmlformats.org/officeDocument/2006/relationships/slide" Target="slides/slide24.xml"/><Relationship Id="rId75" Type="http://schemas.openxmlformats.org/officeDocument/2006/relationships/font" Target="fonts/Roboto-boldItalic.fntdata"/><Relationship Id="rId30" Type="http://schemas.openxmlformats.org/officeDocument/2006/relationships/slide" Target="slides/slide23.xml"/><Relationship Id="rId74" Type="http://schemas.openxmlformats.org/officeDocument/2006/relationships/font" Target="fonts/Roboto-italic.fntdata"/><Relationship Id="rId33" Type="http://schemas.openxmlformats.org/officeDocument/2006/relationships/slide" Target="slides/slide26.xml"/><Relationship Id="rId77" Type="http://schemas.openxmlformats.org/officeDocument/2006/relationships/font" Target="fonts/SourceSansPro-bold.fntdata"/><Relationship Id="rId32" Type="http://schemas.openxmlformats.org/officeDocument/2006/relationships/slide" Target="slides/slide25.xml"/><Relationship Id="rId76" Type="http://schemas.openxmlformats.org/officeDocument/2006/relationships/font" Target="fonts/SourceSansPro-regular.fntdata"/><Relationship Id="rId35" Type="http://schemas.openxmlformats.org/officeDocument/2006/relationships/slide" Target="slides/slide28.xml"/><Relationship Id="rId79" Type="http://schemas.openxmlformats.org/officeDocument/2006/relationships/font" Target="fonts/SourceSansPro-boldItalic.fntdata"/><Relationship Id="rId34" Type="http://schemas.openxmlformats.org/officeDocument/2006/relationships/slide" Target="slides/slide27.xml"/><Relationship Id="rId78" Type="http://schemas.openxmlformats.org/officeDocument/2006/relationships/font" Target="fonts/SourceSansPro-italic.fntdata"/><Relationship Id="rId71" Type="http://schemas.openxmlformats.org/officeDocument/2006/relationships/font" Target="fonts/Raleway-boldItalic.fntdata"/><Relationship Id="rId70" Type="http://schemas.openxmlformats.org/officeDocument/2006/relationships/font" Target="fonts/Raleway-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Raleway-regular.fntdata"/><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aleway-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5a1ae102a2_0_1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a1ae102a2_0_1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544ef1f98d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44ef1f98d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5e2fe4bc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5e2fe4bc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55e2fe4bc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5e2fe4b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55e2fe4bc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5e2fe4bc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a1ae102a2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a1ae102a2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44ef1f98d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44ef1f98d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55e2fe4bc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5e2fe4bc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55e2fe4bc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5e2fe4bc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5e2fe4bc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5e2fe4bc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55e2fe4bc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5e2fe4bc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5d8648e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5d8648e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55e2fe4bc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5e2fe4bc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5a1ae102a2_1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a1ae102a2_1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5a1ae102a2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a1ae102a2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a1ae102a2_1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a1ae102a2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5a1ae102a2_1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a1ae102a2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5a1ae102a2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a1ae102a2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5a1ae102a2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a1ae102a2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5a1ae102a2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a1ae102a2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5a1ae102a2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a1ae102a2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5a1ae102a2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a1ae102a2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a1ae102a2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a1ae102a2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5a1ae102a2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a1ae102a2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5a1ae102a2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5a1ae102a2_1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5a1ae102a2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5a1ae102a2_1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a1ae102a2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5a1ae102a2_1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5a1ae102a2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5a1ae102a2_1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5a1ae102a2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5a1ae102a2_1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5a1ae102a2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5a1ae102a2_1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5a1ae102a2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5a1ae102a2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5a1ae102a2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a1ae102a2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55e2fe4bc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55e2fe4bc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5e2fe4b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5e2fe4b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55e2fe4bc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5e2fe4bc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55e2fe4bc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5e2fe4bc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55e2fe4bc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55e2fe4bc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55e2fe4bc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55e2fe4bc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5a1ae102a2_0_1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a1ae102a2_0_1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5a1ae102a2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5a1ae102a2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5a1ae102a2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5a1ae102a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5a1ae102a2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a1ae102a2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5a1ae102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5a1ae102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5a1ae102a2_0_1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5a1ae102a2_0_1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5d8648ef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5d8648ef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5a1ae102a2_0_1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5a1ae102a2_0_1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5a1ae102a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5a1ae102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5a1ae102a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5a1ae102a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5a1ae102a2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5a1ae102a2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5a1ae102a2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5a1ae102a2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5a1ae102a2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5a1ae102a2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5a1ae102a2_1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5a1ae102a2_1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5a1ae102a2_1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5a1ae102a2_1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55e2fe4bc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55e2fe4bc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5a1ae102a2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5a1ae102a2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5d8648ef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5d8648ef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544ef1f98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544ef1f98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5a1ae102a2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a1ae102a2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5d8648e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5d8648e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5a1ae102a2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a1ae102a2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 name="Google Shape;62;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3" name="Google Shape;63;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9" name="Google Shape;79;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 name="Google Shape;84;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 name="Google Shape;91;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2" name="Google Shape;92;p19"/>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4" name="Google Shape;94;p1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 name="Google Shape;100;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6" name="Google Shape;106;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3" name="Google Shape;113;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4" name="Google Shape;114;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9" name="Google Shape;119;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3" name="Shape 123"/>
        <p:cNvGrpSpPr/>
        <p:nvPr/>
      </p:nvGrpSpPr>
      <p:grpSpPr>
        <a:xfrm>
          <a:off x="0" y="0"/>
          <a:ext cx="0" cy="0"/>
          <a:chOff x="0" y="0"/>
          <a:chExt cx="0" cy="0"/>
        </a:xfrm>
      </p:grpSpPr>
      <p:sp>
        <p:nvSpPr>
          <p:cNvPr id="124" name="Google Shape;124;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6" name="Google Shape;126;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3600"/>
              <a:buNone/>
              <a:defRPr sz="3600">
                <a:solidFill>
                  <a:schemeClr val="lt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3000"/>
              <a:buFont typeface="Raleway"/>
              <a:buNone/>
              <a:defRPr b="1" sz="3000">
                <a:solidFill>
                  <a:schemeClr val="lt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8" name="Google Shape;58;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9" name="Google Shape;59;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4.jpg"/><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ctrTitle"/>
          </p:nvPr>
        </p:nvSpPr>
        <p:spPr>
          <a:xfrm>
            <a:off x="390500" y="210350"/>
            <a:ext cx="8490000" cy="141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ENA at LaGuardia (2019):</a:t>
            </a:r>
            <a:br>
              <a:rPr lang="en" sz="4000"/>
            </a:br>
            <a:r>
              <a:rPr lang="en" sz="4000"/>
              <a:t>Accelerated Learning (ALP)</a:t>
            </a:r>
            <a:endParaRPr sz="4000"/>
          </a:p>
        </p:txBody>
      </p:sp>
      <p:sp>
        <p:nvSpPr>
          <p:cNvPr id="134" name="Google Shape;134;p25"/>
          <p:cNvSpPr txBox="1"/>
          <p:nvPr>
            <p:ph idx="1" type="subTitle"/>
          </p:nvPr>
        </p:nvSpPr>
        <p:spPr>
          <a:xfrm>
            <a:off x="390500" y="1710750"/>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J. Elizabeth Clark</a:t>
            </a:r>
            <a:endParaRPr>
              <a:solidFill>
                <a:schemeClr val="dk1"/>
              </a:solidFill>
              <a:latin typeface="Raleway"/>
              <a:ea typeface="Raleway"/>
              <a:cs typeface="Raleway"/>
              <a:sym typeface="Raleway"/>
            </a:endParaRPr>
          </a:p>
          <a:p>
            <a:pPr indent="0" lvl="0" marL="0" rtl="0" algn="l">
              <a:spcBef>
                <a:spcPts val="0"/>
              </a:spcBef>
              <a:spcAft>
                <a:spcPts val="0"/>
              </a:spcAft>
              <a:buNone/>
            </a:pPr>
            <a:r>
              <a:rPr lang="en">
                <a:solidFill>
                  <a:schemeClr val="dk1"/>
                </a:solidFill>
                <a:latin typeface="Raleway"/>
                <a:ea typeface="Raleway"/>
                <a:cs typeface="Raleway"/>
                <a:sym typeface="Raleway"/>
              </a:rPr>
              <a:t>ENA 101 Coordinator</a:t>
            </a:r>
            <a:endParaRPr>
              <a:solidFill>
                <a:schemeClr val="dk1"/>
              </a:solidFill>
              <a:latin typeface="Raleway"/>
              <a:ea typeface="Raleway"/>
              <a:cs typeface="Raleway"/>
              <a:sym typeface="Raleway"/>
            </a:endParaRPr>
          </a:p>
        </p:txBody>
      </p:sp>
      <p:sp>
        <p:nvSpPr>
          <p:cNvPr id="135" name="Google Shape;135;p25"/>
          <p:cNvSpPr txBox="1"/>
          <p:nvPr/>
        </p:nvSpPr>
        <p:spPr>
          <a:xfrm>
            <a:off x="390525" y="3018400"/>
            <a:ext cx="8410800" cy="18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Source Sans Pro"/>
                <a:ea typeface="Source Sans Pro"/>
                <a:cs typeface="Source Sans Pro"/>
                <a:sym typeface="Source Sans Pro"/>
              </a:rPr>
              <a:t>2019 Presentation Team: </a:t>
            </a:r>
            <a:endParaRPr sz="24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2400">
                <a:solidFill>
                  <a:srgbClr val="FFFFFF"/>
                </a:solidFill>
                <a:latin typeface="Source Sans Pro"/>
                <a:ea typeface="Source Sans Pro"/>
                <a:cs typeface="Source Sans Pro"/>
                <a:sym typeface="Source Sans Pro"/>
              </a:rPr>
              <a:t>Allia Abdullah-Matta, J. Elizabeth Clark, Tara Coleman, </a:t>
            </a:r>
            <a:endParaRPr sz="24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2400">
                <a:solidFill>
                  <a:srgbClr val="FFFFFF"/>
                </a:solidFill>
                <a:latin typeface="Source Sans Pro"/>
                <a:ea typeface="Source Sans Pro"/>
                <a:cs typeface="Source Sans Pro"/>
                <a:sym typeface="Source Sans Pro"/>
              </a:rPr>
              <a:t>Rochell Isaac, Jacqueline Jones, Phyllis Van Slyck </a:t>
            </a:r>
            <a:endParaRPr sz="24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2400">
                <a:solidFill>
                  <a:srgbClr val="FFFFFF"/>
                </a:solidFill>
                <a:latin typeface="Source Sans Pro"/>
                <a:ea typeface="Source Sans Pro"/>
                <a:cs typeface="Source Sans Pro"/>
                <a:sym typeface="Source Sans Pro"/>
              </a:rPr>
              <a:t>&amp; Dominique Zino</a:t>
            </a:r>
            <a:endParaRPr sz="2400">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Supporting Changes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2658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ENA 101 at LaGuardia, Post-CATW (2017): Building Something New</a:t>
            </a:r>
            <a:endParaRPr>
              <a:solidFill>
                <a:schemeClr val="dk1"/>
              </a:solidFill>
            </a:endParaRPr>
          </a:p>
        </p:txBody>
      </p:sp>
      <p:sp>
        <p:nvSpPr>
          <p:cNvPr id="202" name="Google Shape;202;p35"/>
          <p:cNvSpPr txBox="1"/>
          <p:nvPr/>
        </p:nvSpPr>
        <p:spPr>
          <a:xfrm>
            <a:off x="423150" y="1438675"/>
            <a:ext cx="8453100" cy="3648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 sz="2000">
                <a:solidFill>
                  <a:schemeClr val="lt2"/>
                </a:solidFill>
                <a:latin typeface="Source Sans Pro"/>
                <a:ea typeface="Source Sans Pro"/>
                <a:cs typeface="Source Sans Pro"/>
                <a:sym typeface="Source Sans Pro"/>
              </a:rPr>
              <a:t>Invited Susan Gabriel from Community College of Baltimore County’s ALP Program to re-establish best practices in acceleration;</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 sz="2000">
                <a:solidFill>
                  <a:schemeClr val="lt2"/>
                </a:solidFill>
                <a:latin typeface="Source Sans Pro"/>
                <a:ea typeface="Source Sans Pro"/>
                <a:cs typeface="Source Sans Pro"/>
                <a:sym typeface="Source Sans Pro"/>
              </a:rPr>
              <a:t>Established a working group in Fall 2017 / Winter 2018 to research best practices and to make recommendations about structural changes in the course;</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 sz="2000">
                <a:solidFill>
                  <a:schemeClr val="lt2"/>
                </a:solidFill>
                <a:latin typeface="Source Sans Pro"/>
                <a:ea typeface="Source Sans Pro"/>
                <a:cs typeface="Source Sans Pro"/>
                <a:sym typeface="Source Sans Pro"/>
              </a:rPr>
              <a:t>Created 2 year-long professional development seminars for ENA 101 faculty (2018-2019, 2019-2020);</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 sz="2000">
                <a:solidFill>
                  <a:schemeClr val="lt2"/>
                </a:solidFill>
                <a:latin typeface="Source Sans Pro"/>
                <a:ea typeface="Source Sans Pro"/>
                <a:cs typeface="Source Sans Pro"/>
                <a:sym typeface="Source Sans Pro"/>
              </a:rPr>
              <a:t>Situated our work in the context of: the national conversation about acceleration, our composition program’s responses to our most recent Periodic Program Review (including a new curriculum map), and our institutional assessment practices.</a:t>
            </a:r>
            <a:endParaRPr sz="20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latin typeface="Source Sans Pro"/>
              <a:ea typeface="Source Sans Pro"/>
              <a:cs typeface="Source Sans Pro"/>
              <a:sym typeface="Source Sans Pro"/>
            </a:endParaRPr>
          </a:p>
          <a:p>
            <a:pPr indent="0" lvl="0" marL="0" rtl="0" algn="l">
              <a:spcBef>
                <a:spcPts val="0"/>
              </a:spcBef>
              <a:spcAft>
                <a:spcPts val="0"/>
              </a:spcAft>
              <a:buNone/>
            </a:pPr>
            <a:r>
              <a:t/>
            </a:r>
            <a:endParaRPr sz="2000">
              <a:latin typeface="Source Sans Pro"/>
              <a:ea typeface="Source Sans Pro"/>
              <a:cs typeface="Source Sans Pro"/>
              <a:sym typeface="Source Sans Pro"/>
            </a:endParaRPr>
          </a:p>
          <a:p>
            <a:pPr indent="0" lvl="0" marL="0" rtl="0" algn="l">
              <a:spcBef>
                <a:spcPts val="0"/>
              </a:spcBef>
              <a:spcAft>
                <a:spcPts val="0"/>
              </a:spcAft>
              <a:buNone/>
            </a:pPr>
            <a:r>
              <a:t/>
            </a:r>
            <a:endParaRPr sz="2000">
              <a:latin typeface="Source Sans Pro"/>
              <a:ea typeface="Source Sans Pro"/>
              <a:cs typeface="Source Sans Pro"/>
              <a:sym typeface="Source Sans Pro"/>
            </a:endParaRPr>
          </a:p>
          <a:p>
            <a:pPr indent="0" lvl="0" marL="0" rtl="0" algn="l">
              <a:spcBef>
                <a:spcPts val="0"/>
              </a:spcBef>
              <a:spcAft>
                <a:spcPts val="0"/>
              </a:spcAft>
              <a:buNone/>
            </a:pPr>
            <a:r>
              <a:t/>
            </a:r>
            <a:endParaRPr sz="2000">
              <a:latin typeface="Source Sans Pro"/>
              <a:ea typeface="Source Sans Pro"/>
              <a:cs typeface="Source Sans Pro"/>
              <a:sym typeface="Source Sans Pro"/>
            </a:endParaRPr>
          </a:p>
          <a:p>
            <a:pPr indent="0" lvl="0" marL="0" rtl="0" algn="l">
              <a:spcBef>
                <a:spcPts val="0"/>
              </a:spcBef>
              <a:spcAft>
                <a:spcPts val="0"/>
              </a:spcAft>
              <a:buNone/>
            </a:pPr>
            <a:r>
              <a:t/>
            </a:r>
            <a:endParaRPr sz="20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16240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ENA 101 at LaGuardia, Post-CATW: </a:t>
            </a:r>
            <a:endParaRPr>
              <a:solidFill>
                <a:schemeClr val="dk1"/>
              </a:solidFill>
            </a:endParaRPr>
          </a:p>
          <a:p>
            <a:pPr indent="0" lvl="0" marL="0" rtl="0" algn="l">
              <a:spcBef>
                <a:spcPts val="0"/>
              </a:spcBef>
              <a:spcAft>
                <a:spcPts val="0"/>
              </a:spcAft>
              <a:buNone/>
            </a:pPr>
            <a:r>
              <a:rPr lang="en">
                <a:solidFill>
                  <a:schemeClr val="dk1"/>
                </a:solidFill>
              </a:rPr>
              <a:t>Cultural Shifts (2017-2018)</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p36"/>
          <p:cNvSpPr txBox="1"/>
          <p:nvPr>
            <p:ph idx="2" type="body"/>
          </p:nvPr>
        </p:nvSpPr>
        <p:spPr>
          <a:xfrm>
            <a:off x="253900" y="1184775"/>
            <a:ext cx="8782200" cy="369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Researched literature: reviewed best practices in ALP pedagogy; reviewed best practices in Basic Writing pedagogy; reviewed best practices in Writing Centers;</a:t>
            </a:r>
            <a:endParaRPr sz="1500"/>
          </a:p>
          <a:p>
            <a:pPr indent="-323850" lvl="0" marL="457200" rtl="0" algn="l">
              <a:spcBef>
                <a:spcPts val="0"/>
              </a:spcBef>
              <a:spcAft>
                <a:spcPts val="0"/>
              </a:spcAft>
              <a:buSzPts val="1500"/>
              <a:buChar char="●"/>
            </a:pPr>
            <a:r>
              <a:rPr lang="en" sz="1500"/>
              <a:t>Researched practices from other campuses: ALP syllabi, Comp I syllabi; Writing Center offerings &amp; practices;</a:t>
            </a:r>
            <a:endParaRPr sz="1500"/>
          </a:p>
          <a:p>
            <a:pPr indent="-323850" lvl="0" marL="457200" rtl="0" algn="l">
              <a:spcBef>
                <a:spcPts val="0"/>
              </a:spcBef>
              <a:spcAft>
                <a:spcPts val="0"/>
              </a:spcAft>
              <a:buSzPts val="1500"/>
              <a:buChar char="●"/>
            </a:pPr>
            <a:r>
              <a:rPr lang="en" sz="1500"/>
              <a:t>Situated our ALP course at LaGuardia: reviewed LaGuardia’s ENG 101 course goals; reviewed LaGuardia’s ENG 102 course goals; </a:t>
            </a:r>
            <a:endParaRPr sz="1500"/>
          </a:p>
          <a:p>
            <a:pPr indent="-323850" lvl="0" marL="457200" rtl="0" algn="l">
              <a:spcBef>
                <a:spcPts val="0"/>
              </a:spcBef>
              <a:spcAft>
                <a:spcPts val="0"/>
              </a:spcAft>
              <a:buSzPts val="1500"/>
              <a:buChar char="●"/>
            </a:pPr>
            <a:r>
              <a:rPr lang="en" sz="1500"/>
              <a:t>Recommended structured curriculum changes: aligned ENA 101 to support ENG 101 course goals;</a:t>
            </a:r>
            <a:endParaRPr sz="1500"/>
          </a:p>
          <a:p>
            <a:pPr indent="-323850" lvl="0" marL="457200" rtl="0" algn="l">
              <a:spcBef>
                <a:spcPts val="0"/>
              </a:spcBef>
              <a:spcAft>
                <a:spcPts val="0"/>
              </a:spcAft>
              <a:buSzPts val="1500"/>
              <a:buChar char="●"/>
            </a:pPr>
            <a:r>
              <a:rPr lang="en" sz="1500"/>
              <a:t>Developed &amp; documented: new and existing practices in our own courses as models for the newest iteration of the course; </a:t>
            </a:r>
            <a:endParaRPr sz="1500"/>
          </a:p>
          <a:p>
            <a:pPr indent="-323850" lvl="0" marL="457200" rtl="0" algn="l">
              <a:spcBef>
                <a:spcPts val="0"/>
              </a:spcBef>
              <a:spcAft>
                <a:spcPts val="0"/>
              </a:spcAft>
              <a:buSzPts val="1500"/>
              <a:buChar char="●"/>
            </a:pPr>
            <a:r>
              <a:rPr lang="en" sz="1500"/>
              <a:t>Created research questions for considering how to evaluate ENA 101;</a:t>
            </a:r>
            <a:endParaRPr sz="1500"/>
          </a:p>
          <a:p>
            <a:pPr indent="-323850" lvl="0" marL="457200" rtl="0" algn="l">
              <a:spcBef>
                <a:spcPts val="0"/>
              </a:spcBef>
              <a:spcAft>
                <a:spcPts val="0"/>
              </a:spcAft>
              <a:buSzPts val="1500"/>
              <a:buChar char="●"/>
            </a:pPr>
            <a:r>
              <a:rPr lang="en" sz="1500"/>
              <a:t>Rewrote the course with new targeted objectives;</a:t>
            </a:r>
            <a:endParaRPr sz="1500"/>
          </a:p>
          <a:p>
            <a:pPr indent="-323850" lvl="0" marL="457200" rtl="0" algn="l">
              <a:spcBef>
                <a:spcPts val="0"/>
              </a:spcBef>
              <a:spcAft>
                <a:spcPts val="0"/>
              </a:spcAft>
              <a:buSzPts val="1500"/>
              <a:buChar char="●"/>
            </a:pPr>
            <a:r>
              <a:rPr lang="en" sz="1500"/>
              <a:t>Created a best practices document;</a:t>
            </a:r>
            <a:endParaRPr sz="1500"/>
          </a:p>
          <a:p>
            <a:pPr indent="-323850" lvl="0" marL="457200" rtl="0" algn="l">
              <a:spcBef>
                <a:spcPts val="0"/>
              </a:spcBef>
              <a:spcAft>
                <a:spcPts val="0"/>
              </a:spcAft>
              <a:buSzPts val="1500"/>
              <a:buChar char="●"/>
            </a:pPr>
            <a:r>
              <a:rPr lang="en" sz="1500"/>
              <a:t>Please see Working Group January 2018 presentation.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2846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Faculty / Departmental Goals for ENA 101 at LaGuardia</a:t>
            </a:r>
            <a:endParaRPr>
              <a:solidFill>
                <a:schemeClr val="dk1"/>
              </a:solidFill>
            </a:endParaRPr>
          </a:p>
        </p:txBody>
      </p:sp>
      <p:sp>
        <p:nvSpPr>
          <p:cNvPr id="214" name="Google Shape;214;p37"/>
          <p:cNvSpPr txBox="1"/>
          <p:nvPr>
            <p:ph idx="2" type="body"/>
          </p:nvPr>
        </p:nvSpPr>
        <p:spPr>
          <a:xfrm>
            <a:off x="311700" y="1397425"/>
            <a:ext cx="8734200" cy="3289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Building capacity for grounded composition practices in the department;</a:t>
            </a:r>
            <a:endParaRPr sz="2200"/>
          </a:p>
          <a:p>
            <a:pPr indent="-368300" lvl="0" marL="457200" rtl="0" algn="l">
              <a:spcBef>
                <a:spcPts val="0"/>
              </a:spcBef>
              <a:spcAft>
                <a:spcPts val="0"/>
              </a:spcAft>
              <a:buSzPts val="2200"/>
              <a:buChar char="●"/>
            </a:pPr>
            <a:r>
              <a:rPr lang="en" sz="2200"/>
              <a:t>Building deep knowledge about acceleration;</a:t>
            </a:r>
            <a:endParaRPr sz="2200"/>
          </a:p>
          <a:p>
            <a:pPr indent="-368300" lvl="0" marL="457200" rtl="0" algn="l">
              <a:spcBef>
                <a:spcPts val="0"/>
              </a:spcBef>
              <a:spcAft>
                <a:spcPts val="0"/>
              </a:spcAft>
              <a:buSzPts val="2200"/>
              <a:buChar char="●"/>
            </a:pPr>
            <a:r>
              <a:rPr lang="en" sz="2200"/>
              <a:t>Building investment in the structure, pedagogy, and practices of the course;</a:t>
            </a:r>
            <a:endParaRPr sz="2200"/>
          </a:p>
          <a:p>
            <a:pPr indent="-368300" lvl="0" marL="457200" rtl="0" algn="l">
              <a:spcBef>
                <a:spcPts val="0"/>
              </a:spcBef>
              <a:spcAft>
                <a:spcPts val="0"/>
              </a:spcAft>
              <a:buSzPts val="2200"/>
              <a:buChar char="●"/>
            </a:pPr>
            <a:r>
              <a:rPr lang="en" sz="2200"/>
              <a:t>Providing training for faculty to engage with the revised course outcomes, structure, and pedagogy;</a:t>
            </a:r>
            <a:endParaRPr sz="2200"/>
          </a:p>
          <a:p>
            <a:pPr indent="-368300" lvl="0" marL="457200" rtl="0" algn="l">
              <a:spcBef>
                <a:spcPts val="0"/>
              </a:spcBef>
              <a:spcAft>
                <a:spcPts val="0"/>
              </a:spcAft>
              <a:buSzPts val="2200"/>
              <a:buChar char="●"/>
            </a:pPr>
            <a:r>
              <a:rPr lang="en" sz="2200"/>
              <a:t>Linking pedagogy &amp; assessment;</a:t>
            </a:r>
            <a:endParaRPr sz="2200"/>
          </a:p>
          <a:p>
            <a:pPr indent="-368300" lvl="0" marL="457200" rtl="0" algn="l">
              <a:spcBef>
                <a:spcPts val="0"/>
              </a:spcBef>
              <a:spcAft>
                <a:spcPts val="0"/>
              </a:spcAft>
              <a:buSzPts val="2200"/>
              <a:buChar char="●"/>
            </a:pPr>
            <a:r>
              <a:rPr lang="en" sz="2200"/>
              <a:t>Laying groundwork for assessment practices in ENA 101.</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2018-2019 Year-Long Professional Development Seminar</a:t>
            </a:r>
            <a:endParaRPr>
              <a:solidFill>
                <a:schemeClr val="dk1"/>
              </a:solidFill>
            </a:endParaRPr>
          </a:p>
        </p:txBody>
      </p:sp>
      <p:sp>
        <p:nvSpPr>
          <p:cNvPr id="220" name="Google Shape;220;p38"/>
          <p:cNvSpPr txBox="1"/>
          <p:nvPr>
            <p:ph idx="1" type="body"/>
          </p:nvPr>
        </p:nvSpPr>
        <p:spPr>
          <a:xfrm>
            <a:off x="311700" y="1840825"/>
            <a:ext cx="8520600" cy="3077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Supported by the Strong Start to Finish Grant;</a:t>
            </a:r>
            <a:endParaRPr sz="2400"/>
          </a:p>
          <a:p>
            <a:pPr indent="-381000" lvl="0" marL="457200" rtl="0" algn="l">
              <a:spcBef>
                <a:spcPts val="0"/>
              </a:spcBef>
              <a:spcAft>
                <a:spcPts val="0"/>
              </a:spcAft>
              <a:buSzPts val="2400"/>
              <a:buChar char="●"/>
            </a:pPr>
            <a:r>
              <a:rPr lang="en" sz="2400"/>
              <a:t>Continues the work of the 2017-2018 Working Group;</a:t>
            </a:r>
            <a:endParaRPr sz="2400"/>
          </a:p>
          <a:p>
            <a:pPr indent="-381000" lvl="0" marL="457200" rtl="0" algn="l">
              <a:spcBef>
                <a:spcPts val="0"/>
              </a:spcBef>
              <a:spcAft>
                <a:spcPts val="0"/>
              </a:spcAft>
              <a:buSzPts val="2400"/>
              <a:buChar char="●"/>
            </a:pPr>
            <a:r>
              <a:rPr lang="en" sz="2400"/>
              <a:t>Organized around the key principles in the new ENA 101 framework;</a:t>
            </a:r>
            <a:endParaRPr sz="2400"/>
          </a:p>
          <a:p>
            <a:pPr indent="-381000" lvl="0" marL="457200" rtl="0" algn="l">
              <a:spcBef>
                <a:spcPts val="0"/>
              </a:spcBef>
              <a:spcAft>
                <a:spcPts val="0"/>
              </a:spcAft>
              <a:buSzPts val="2400"/>
              <a:buChar char="●"/>
            </a:pPr>
            <a:r>
              <a:rPr lang="en" sz="2400"/>
              <a:t>Faculty met monthly to read key articles, create activities, and develop fluency with the ENA 101 principles.</a:t>
            </a:r>
            <a:endParaRPr sz="2400"/>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Pedagogical Support &amp; New ENA Framework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40"/>
          <p:cNvPicPr preferRelativeResize="0"/>
          <p:nvPr/>
        </p:nvPicPr>
        <p:blipFill>
          <a:blip r:embed="rId3">
            <a:alphaModFix/>
          </a:blip>
          <a:stretch>
            <a:fillRect/>
          </a:stretch>
        </p:blipFill>
        <p:spPr>
          <a:xfrm>
            <a:off x="0" y="0"/>
            <a:ext cx="9144001"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LaGuardia’s Framework</a:t>
            </a:r>
            <a:endParaRPr>
              <a:solidFill>
                <a:schemeClr val="dk1"/>
              </a:solidFill>
            </a:endParaRPr>
          </a:p>
        </p:txBody>
      </p:sp>
      <p:sp>
        <p:nvSpPr>
          <p:cNvPr id="236" name="Google Shape;236;p41"/>
          <p:cNvSpPr txBox="1"/>
          <p:nvPr>
            <p:ph idx="1" type="body"/>
          </p:nvPr>
        </p:nvSpPr>
        <p:spPr>
          <a:xfrm>
            <a:off x="410950" y="1286400"/>
            <a:ext cx="3920400" cy="3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8E7CC3"/>
                </a:solidFill>
              </a:rPr>
              <a:t>In the Classroom:</a:t>
            </a:r>
            <a:endParaRPr b="1">
              <a:solidFill>
                <a:srgbClr val="8E7CC3"/>
              </a:solidFill>
            </a:endParaRPr>
          </a:p>
          <a:p>
            <a:pPr indent="-342900" lvl="0" marL="457200" rtl="0" algn="l">
              <a:spcBef>
                <a:spcPts val="1600"/>
              </a:spcBef>
              <a:spcAft>
                <a:spcPts val="0"/>
              </a:spcAft>
              <a:buSzPts val="1800"/>
              <a:buChar char="●"/>
            </a:pPr>
            <a:r>
              <a:rPr lang="en"/>
              <a:t>Deceleration</a:t>
            </a:r>
            <a:endParaRPr/>
          </a:p>
          <a:p>
            <a:pPr indent="-342900" lvl="0" marL="457200" rtl="0" algn="l">
              <a:spcBef>
                <a:spcPts val="0"/>
              </a:spcBef>
              <a:spcAft>
                <a:spcPts val="0"/>
              </a:spcAft>
              <a:buSzPts val="1800"/>
              <a:buChar char="●"/>
            </a:pPr>
            <a:r>
              <a:rPr lang="en"/>
              <a:t>Integrating reading &amp; writing</a:t>
            </a:r>
            <a:endParaRPr/>
          </a:p>
          <a:p>
            <a:pPr indent="-342900" lvl="0" marL="457200" rtl="0" algn="l">
              <a:spcBef>
                <a:spcPts val="0"/>
              </a:spcBef>
              <a:spcAft>
                <a:spcPts val="0"/>
              </a:spcAft>
              <a:buSzPts val="1800"/>
              <a:buChar char="●"/>
            </a:pPr>
            <a:r>
              <a:rPr lang="en"/>
              <a:t>Habits of mind</a:t>
            </a:r>
            <a:endParaRPr/>
          </a:p>
          <a:p>
            <a:pPr indent="-342900" lvl="0" marL="457200" rtl="0" algn="l">
              <a:spcBef>
                <a:spcPts val="0"/>
              </a:spcBef>
              <a:spcAft>
                <a:spcPts val="0"/>
              </a:spcAft>
              <a:buSzPts val="1800"/>
              <a:buChar char="●"/>
            </a:pPr>
            <a:r>
              <a:rPr lang="en"/>
              <a:t>Improving thinking skills</a:t>
            </a:r>
            <a:endParaRPr/>
          </a:p>
          <a:p>
            <a:pPr indent="-342900" lvl="0" marL="457200" rtl="0" algn="l">
              <a:spcBef>
                <a:spcPts val="0"/>
              </a:spcBef>
              <a:spcAft>
                <a:spcPts val="0"/>
              </a:spcAft>
              <a:buSzPts val="1800"/>
              <a:buChar char="●"/>
            </a:pPr>
            <a:r>
              <a:rPr lang="en"/>
              <a:t>Responding to affective issues</a:t>
            </a:r>
            <a:endParaRPr/>
          </a:p>
          <a:p>
            <a:pPr indent="-342900" lvl="0" marL="457200" rtl="0" algn="l">
              <a:spcBef>
                <a:spcPts val="0"/>
              </a:spcBef>
              <a:spcAft>
                <a:spcPts val="0"/>
              </a:spcAft>
              <a:buSzPts val="1800"/>
              <a:buChar char="●"/>
            </a:pPr>
            <a:r>
              <a:rPr lang="en"/>
              <a:t>Introducing academic discourse</a:t>
            </a:r>
            <a:endParaRPr/>
          </a:p>
          <a:p>
            <a:pPr indent="-342900" lvl="0" marL="457200" rtl="0" algn="l">
              <a:spcBef>
                <a:spcPts val="0"/>
              </a:spcBef>
              <a:spcAft>
                <a:spcPts val="0"/>
              </a:spcAft>
              <a:buSzPts val="1800"/>
              <a:buChar char="●"/>
            </a:pPr>
            <a:r>
              <a:rPr lang="en"/>
              <a:t>Improving self-editing</a:t>
            </a:r>
            <a:endParaRPr/>
          </a:p>
          <a:p>
            <a:pPr indent="-342900" lvl="0" marL="457200" rtl="0" algn="l">
              <a:spcBef>
                <a:spcPts val="0"/>
              </a:spcBef>
              <a:spcAft>
                <a:spcPts val="0"/>
              </a:spcAft>
              <a:buSzPts val="1800"/>
              <a:buChar char="●"/>
            </a:pPr>
            <a:r>
              <a:rPr lang="en"/>
              <a:t>Working towards a multilingual paradigm</a:t>
            </a:r>
            <a:endParaRPr/>
          </a:p>
          <a:p>
            <a:pPr indent="0" lvl="0" marL="0" rtl="0" algn="l">
              <a:spcBef>
                <a:spcPts val="1600"/>
              </a:spcBef>
              <a:spcAft>
                <a:spcPts val="1600"/>
              </a:spcAft>
              <a:buNone/>
            </a:pPr>
            <a:r>
              <a:t/>
            </a:r>
            <a:endParaRPr sz="1600">
              <a:solidFill>
                <a:srgbClr val="000000"/>
              </a:solidFill>
            </a:endParaRPr>
          </a:p>
        </p:txBody>
      </p:sp>
      <p:sp>
        <p:nvSpPr>
          <p:cNvPr id="237" name="Google Shape;237;p41"/>
          <p:cNvSpPr txBox="1"/>
          <p:nvPr>
            <p:ph idx="1" type="body"/>
          </p:nvPr>
        </p:nvSpPr>
        <p:spPr>
          <a:xfrm>
            <a:off x="4572000" y="1286400"/>
            <a:ext cx="3571800" cy="27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8E7CC3"/>
                </a:solidFill>
              </a:rPr>
              <a:t>For Faculty:</a:t>
            </a:r>
            <a:endParaRPr b="1">
              <a:solidFill>
                <a:srgbClr val="8E7CC3"/>
              </a:solidFill>
            </a:endParaRPr>
          </a:p>
          <a:p>
            <a:pPr indent="-342900" lvl="0" marL="457200" rtl="0" algn="l">
              <a:spcBef>
                <a:spcPts val="1600"/>
              </a:spcBef>
              <a:spcAft>
                <a:spcPts val="0"/>
              </a:spcAft>
              <a:buSzPts val="1800"/>
              <a:buChar char="●"/>
            </a:pPr>
            <a:r>
              <a:rPr lang="en"/>
              <a:t>Backwards design</a:t>
            </a:r>
            <a:endParaRPr/>
          </a:p>
          <a:p>
            <a:pPr indent="-342900" lvl="0" marL="457200" rtl="0" algn="l">
              <a:spcBef>
                <a:spcPts val="0"/>
              </a:spcBef>
              <a:spcAft>
                <a:spcPts val="0"/>
              </a:spcAft>
              <a:buSzPts val="1800"/>
              <a:buChar char="●"/>
            </a:pPr>
            <a:r>
              <a:rPr lang="en"/>
              <a:t>Shared lesson plans</a:t>
            </a:r>
            <a:endParaRPr/>
          </a:p>
          <a:p>
            <a:pPr indent="-330200" lvl="0" marL="457200" rtl="0" algn="l">
              <a:spcBef>
                <a:spcPts val="0"/>
              </a:spcBef>
              <a:spcAft>
                <a:spcPts val="0"/>
              </a:spcAft>
              <a:buSzPts val="1600"/>
              <a:buChar char="●"/>
            </a:pPr>
            <a:r>
              <a:rPr lang="en"/>
              <a:t>Professional development</a:t>
            </a:r>
            <a:r>
              <a:rPr lang="en" sz="1600"/>
              <a:t> </a:t>
            </a:r>
            <a:endParaRPr sz="1600"/>
          </a:p>
          <a:p>
            <a:pPr indent="0" lvl="0" marL="457200" rtl="0" algn="l">
              <a:spcBef>
                <a:spcPts val="1600"/>
              </a:spcBef>
              <a:spcAft>
                <a:spcPts val="1600"/>
              </a:spcAft>
              <a:buNone/>
            </a:pPr>
            <a:r>
              <a:t/>
            </a:r>
            <a:endParaRPr sz="16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2"/>
          <p:cNvPicPr preferRelativeResize="0"/>
          <p:nvPr/>
        </p:nvPicPr>
        <p:blipFill>
          <a:blip r:embed="rId3">
            <a:alphaModFix/>
          </a:blip>
          <a:stretch>
            <a:fillRect/>
          </a:stretch>
        </p:blipFill>
        <p:spPr>
          <a:xfrm>
            <a:off x="152400" y="152400"/>
            <a:ext cx="8813800"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3"/>
          <p:cNvPicPr preferRelativeResize="0"/>
          <p:nvPr/>
        </p:nvPicPr>
        <p:blipFill>
          <a:blip r:embed="rId3">
            <a:alphaModFix/>
          </a:blip>
          <a:stretch>
            <a:fillRect/>
          </a:stretch>
        </p:blipFill>
        <p:spPr>
          <a:xfrm>
            <a:off x="1332585" y="0"/>
            <a:ext cx="647884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479550" y="385200"/>
            <a:ext cx="7936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(Brief) History of ENA at LaGuardia</a:t>
            </a:r>
            <a:endParaRPr>
              <a:solidFill>
                <a:schemeClr val="dk1"/>
              </a:solidFill>
            </a:endParaRPr>
          </a:p>
        </p:txBody>
      </p:sp>
      <p:sp>
        <p:nvSpPr>
          <p:cNvPr id="141" name="Google Shape;141;p26"/>
          <p:cNvSpPr txBox="1"/>
          <p:nvPr/>
        </p:nvSpPr>
        <p:spPr>
          <a:xfrm>
            <a:off x="366725" y="1024950"/>
            <a:ext cx="8622900" cy="3996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2010:</a:t>
            </a:r>
            <a:r>
              <a:rPr lang="en" sz="1600">
                <a:latin typeface="Source Sans Pro"/>
                <a:ea typeface="Source Sans Pro"/>
                <a:cs typeface="Source Sans Pro"/>
                <a:sym typeface="Source Sans Pro"/>
              </a:rPr>
              <a:t> </a:t>
            </a:r>
            <a:r>
              <a:rPr lang="en" sz="1600">
                <a:solidFill>
                  <a:schemeClr val="lt2"/>
                </a:solidFill>
                <a:latin typeface="Source Sans Pro"/>
                <a:ea typeface="Source Sans Pro"/>
                <a:cs typeface="Source Sans Pro"/>
                <a:sym typeface="Source Sans Pro"/>
              </a:rPr>
              <a:t>Peter Adams, national founder of ALP and CCBC faculty member visits LaGuardia to present on accelerated learning;</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2010-2011:</a:t>
            </a:r>
            <a:r>
              <a:rPr lang="en" sz="1600">
                <a:latin typeface="Source Sans Pro"/>
                <a:ea typeface="Source Sans Pro"/>
                <a:cs typeface="Source Sans Pro"/>
                <a:sym typeface="Source Sans Pro"/>
              </a:rPr>
              <a:t> </a:t>
            </a:r>
            <a:r>
              <a:rPr lang="en" sz="1600">
                <a:solidFill>
                  <a:schemeClr val="lt2"/>
                </a:solidFill>
                <a:latin typeface="Source Sans Pro"/>
                <a:ea typeface="Source Sans Pro"/>
                <a:cs typeface="Source Sans Pro"/>
                <a:sym typeface="Source Sans Pro"/>
              </a:rPr>
              <a:t>ENA 101 researched &amp; developed by Heidi Johnsen;</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2011-2012: </a:t>
            </a:r>
            <a:r>
              <a:rPr lang="en" sz="1600">
                <a:solidFill>
                  <a:schemeClr val="lt2"/>
                </a:solidFill>
                <a:latin typeface="Source Sans Pro"/>
                <a:ea typeface="Source Sans Pro"/>
                <a:cs typeface="Source Sans Pro"/>
                <a:sym typeface="Source Sans Pro"/>
              </a:rPr>
              <a:t>ENA 101 piloted at LaGuardia</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2011-2012: </a:t>
            </a:r>
            <a:r>
              <a:rPr lang="en" sz="1600">
                <a:solidFill>
                  <a:schemeClr val="lt2"/>
                </a:solidFill>
                <a:latin typeface="Source Sans Pro"/>
                <a:ea typeface="Source Sans Pro"/>
                <a:cs typeface="Source Sans Pro"/>
                <a:sym typeface="Source Sans Pro"/>
              </a:rPr>
              <a:t>First round of curriculum development &amp; course materials developed by Heidi Johnsen and a cohort of faculty (see legacy ENA 101 portfolio)</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2014-2017:</a:t>
            </a:r>
            <a:r>
              <a:rPr lang="en" sz="1600">
                <a:latin typeface="Source Sans Pro"/>
                <a:ea typeface="Source Sans Pro"/>
                <a:cs typeface="Source Sans Pro"/>
                <a:sym typeface="Source Sans Pro"/>
              </a:rPr>
              <a:t> </a:t>
            </a:r>
            <a:r>
              <a:rPr lang="en" sz="1600">
                <a:solidFill>
                  <a:schemeClr val="lt2"/>
                </a:solidFill>
                <a:latin typeface="Source Sans Pro"/>
                <a:ea typeface="Source Sans Pro"/>
                <a:cs typeface="Source Sans Pro"/>
                <a:sym typeface="Source Sans Pro"/>
              </a:rPr>
              <a:t>Informal Professional Development workshops, targeted course coordination</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June 2017: </a:t>
            </a:r>
            <a:r>
              <a:rPr lang="en" sz="1600">
                <a:solidFill>
                  <a:schemeClr val="lt2"/>
                </a:solidFill>
                <a:latin typeface="Source Sans Pro"/>
                <a:ea typeface="Source Sans Pro"/>
                <a:cs typeface="Source Sans Pro"/>
                <a:sym typeface="Source Sans Pro"/>
              </a:rPr>
              <a:t>CATW removed from accelerated learning CUNY-wide</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2018-2019: </a:t>
            </a:r>
            <a:r>
              <a:rPr lang="en" sz="1600">
                <a:solidFill>
                  <a:schemeClr val="lt2"/>
                </a:solidFill>
                <a:latin typeface="Source Sans Pro"/>
                <a:ea typeface="Source Sans Pro"/>
                <a:cs typeface="Source Sans Pro"/>
                <a:sym typeface="Source Sans Pro"/>
              </a:rPr>
              <a:t>Working Group established to revise course &amp; develop materials</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January 2018:</a:t>
            </a:r>
            <a:r>
              <a:rPr lang="en" sz="1600">
                <a:latin typeface="Source Sans Pro"/>
                <a:ea typeface="Source Sans Pro"/>
                <a:cs typeface="Source Sans Pro"/>
                <a:sym typeface="Source Sans Pro"/>
              </a:rPr>
              <a:t> </a:t>
            </a:r>
            <a:r>
              <a:rPr lang="en" sz="1600">
                <a:solidFill>
                  <a:schemeClr val="lt2"/>
                </a:solidFill>
                <a:latin typeface="Source Sans Pro"/>
                <a:ea typeface="Source Sans Pro"/>
                <a:cs typeface="Source Sans Pro"/>
                <a:sym typeface="Source Sans Pro"/>
              </a:rPr>
              <a:t>Presentation to the Department</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February 2018: </a:t>
            </a:r>
            <a:r>
              <a:rPr lang="en" sz="1600">
                <a:solidFill>
                  <a:schemeClr val="lt2"/>
                </a:solidFill>
                <a:latin typeface="Source Sans Pro"/>
                <a:ea typeface="Source Sans Pro"/>
                <a:cs typeface="Source Sans Pro"/>
                <a:sym typeface="Source Sans Pro"/>
              </a:rPr>
              <a:t>Curriculum Revision for ENA (without the CATW)</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2018-2019:</a:t>
            </a:r>
            <a:r>
              <a:rPr lang="en" sz="1600">
                <a:latin typeface="Source Sans Pro"/>
                <a:ea typeface="Source Sans Pro"/>
                <a:cs typeface="Source Sans Pro"/>
                <a:sym typeface="Source Sans Pro"/>
              </a:rPr>
              <a:t> </a:t>
            </a:r>
            <a:r>
              <a:rPr lang="en" sz="1600">
                <a:solidFill>
                  <a:schemeClr val="lt2"/>
                </a:solidFill>
                <a:latin typeface="Source Sans Pro"/>
                <a:ea typeface="Source Sans Pro"/>
                <a:cs typeface="Source Sans Pro"/>
                <a:sym typeface="Source Sans Pro"/>
              </a:rPr>
              <a:t>Professional Development Seminar, Round 1</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2019:</a:t>
            </a:r>
            <a:r>
              <a:rPr lang="en" sz="1600">
                <a:latin typeface="Source Sans Pro"/>
                <a:ea typeface="Source Sans Pro"/>
                <a:cs typeface="Source Sans Pro"/>
                <a:sym typeface="Source Sans Pro"/>
              </a:rPr>
              <a:t> </a:t>
            </a:r>
            <a:r>
              <a:rPr lang="en" sz="1600">
                <a:solidFill>
                  <a:schemeClr val="lt2"/>
                </a:solidFill>
                <a:latin typeface="Source Sans Pro"/>
                <a:ea typeface="Source Sans Pro"/>
                <a:cs typeface="Source Sans Pro"/>
                <a:sym typeface="Source Sans Pro"/>
              </a:rPr>
              <a:t>Development of ENX 101</a:t>
            </a:r>
            <a:endParaRPr sz="1600">
              <a:solidFill>
                <a:schemeClr val="lt2"/>
              </a:solidFill>
              <a:latin typeface="Source Sans Pro"/>
              <a:ea typeface="Source Sans Pro"/>
              <a:cs typeface="Source Sans Pro"/>
              <a:sym typeface="Source Sans Pro"/>
            </a:endParaRPr>
          </a:p>
          <a:p>
            <a:pPr indent="-330200" lvl="0" marL="457200" rtl="0" algn="l">
              <a:spcBef>
                <a:spcPts val="0"/>
              </a:spcBef>
              <a:spcAft>
                <a:spcPts val="0"/>
              </a:spcAft>
              <a:buSzPts val="1600"/>
              <a:buFont typeface="Roboto"/>
              <a:buChar char="●"/>
            </a:pPr>
            <a:r>
              <a:rPr b="1" lang="en" sz="1600">
                <a:solidFill>
                  <a:schemeClr val="dk1"/>
                </a:solidFill>
                <a:latin typeface="Source Sans Pro"/>
                <a:ea typeface="Source Sans Pro"/>
                <a:cs typeface="Source Sans Pro"/>
                <a:sym typeface="Source Sans Pro"/>
              </a:rPr>
              <a:t>2019-2020: </a:t>
            </a:r>
            <a:r>
              <a:rPr lang="en" sz="1600">
                <a:solidFill>
                  <a:schemeClr val="lt2"/>
                </a:solidFill>
                <a:latin typeface="Source Sans Pro"/>
                <a:ea typeface="Source Sans Pro"/>
                <a:cs typeface="Source Sans Pro"/>
                <a:sym typeface="Source Sans Pro"/>
              </a:rPr>
              <a:t>Professional Development, Round 2</a:t>
            </a:r>
            <a:endParaRPr sz="1600">
              <a:solidFill>
                <a:schemeClr val="lt2"/>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4"/>
          <p:cNvPicPr preferRelativeResize="0"/>
          <p:nvPr/>
        </p:nvPicPr>
        <p:blipFill>
          <a:blip r:embed="rId3">
            <a:alphaModFix/>
          </a:blip>
          <a:stretch>
            <a:fillRect/>
          </a:stretch>
        </p:blipFill>
        <p:spPr>
          <a:xfrm>
            <a:off x="152400" y="152400"/>
            <a:ext cx="8839200" cy="47155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45"/>
          <p:cNvPicPr preferRelativeResize="0"/>
          <p:nvPr/>
        </p:nvPicPr>
        <p:blipFill>
          <a:blip r:embed="rId3">
            <a:alphaModFix/>
          </a:blip>
          <a:stretch>
            <a:fillRect/>
          </a:stretch>
        </p:blipFill>
        <p:spPr>
          <a:xfrm>
            <a:off x="0" y="597700"/>
            <a:ext cx="9143999" cy="3948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46"/>
          <p:cNvPicPr preferRelativeResize="0"/>
          <p:nvPr/>
        </p:nvPicPr>
        <p:blipFill>
          <a:blip r:embed="rId3">
            <a:alphaModFix/>
          </a:blip>
          <a:stretch>
            <a:fillRect/>
          </a:stretch>
        </p:blipFill>
        <p:spPr>
          <a:xfrm>
            <a:off x="1104427" y="0"/>
            <a:ext cx="693513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47"/>
          <p:cNvPicPr preferRelativeResize="0"/>
          <p:nvPr/>
        </p:nvPicPr>
        <p:blipFill>
          <a:blip r:embed="rId3">
            <a:alphaModFix/>
          </a:blip>
          <a:stretch>
            <a:fillRect/>
          </a:stretch>
        </p:blipFill>
        <p:spPr>
          <a:xfrm>
            <a:off x="1152660" y="0"/>
            <a:ext cx="6838678"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8"/>
          <p:cNvPicPr preferRelativeResize="0"/>
          <p:nvPr/>
        </p:nvPicPr>
        <p:blipFill>
          <a:blip r:embed="rId3">
            <a:alphaModFix/>
          </a:blip>
          <a:stretch>
            <a:fillRect/>
          </a:stretch>
        </p:blipFill>
        <p:spPr>
          <a:xfrm>
            <a:off x="1811861" y="0"/>
            <a:ext cx="5520288"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9"/>
          <p:cNvPicPr preferRelativeResize="0"/>
          <p:nvPr/>
        </p:nvPicPr>
        <p:blipFill>
          <a:blip r:embed="rId3">
            <a:alphaModFix/>
          </a:blip>
          <a:stretch>
            <a:fillRect/>
          </a:stretch>
        </p:blipFill>
        <p:spPr>
          <a:xfrm>
            <a:off x="140100" y="32537"/>
            <a:ext cx="8863795" cy="5078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Tara Coleman &amp; Phyllis Van Slyck: Using the ENA Framework to Design Classroom Materials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Tara: Introducing Academic Discourse &amp; Supporting Multilingual Students</a:t>
            </a:r>
            <a:endParaRPr>
              <a:solidFill>
                <a:schemeClr val="dk1"/>
              </a:solidFill>
            </a:endParaRPr>
          </a:p>
        </p:txBody>
      </p:sp>
      <p:sp>
        <p:nvSpPr>
          <p:cNvPr id="288" name="Google Shape;288;p51"/>
          <p:cNvSpPr txBox="1"/>
          <p:nvPr>
            <p:ph idx="1" type="body"/>
          </p:nvPr>
        </p:nvSpPr>
        <p:spPr>
          <a:xfrm>
            <a:off x="311700" y="2096050"/>
            <a:ext cx="8520600" cy="27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100">
              <a:solidFill>
                <a:schemeClr val="dk2"/>
              </a:solidFill>
              <a:latin typeface="Arial"/>
              <a:ea typeface="Arial"/>
              <a:cs typeface="Arial"/>
              <a:sym typeface="Arial"/>
            </a:endParaRPr>
          </a:p>
          <a:p>
            <a:pPr indent="-342900" lvl="0" marL="457200" rtl="0" algn="l">
              <a:spcBef>
                <a:spcPts val="1600"/>
              </a:spcBef>
              <a:spcAft>
                <a:spcPts val="0"/>
              </a:spcAft>
              <a:buSzPts val="1800"/>
              <a:buChar char="●"/>
            </a:pPr>
            <a:r>
              <a:rPr lang="en">
                <a:highlight>
                  <a:srgbClr val="FFFFFF"/>
                </a:highlight>
              </a:rPr>
              <a:t>dictionary of academic and composition keywords;</a:t>
            </a:r>
            <a:endParaRPr>
              <a:highlight>
                <a:srgbClr val="FFFFFF"/>
              </a:highlight>
            </a:endParaRPr>
          </a:p>
          <a:p>
            <a:pPr indent="-342900" lvl="0" marL="457200" rtl="0" algn="l">
              <a:spcBef>
                <a:spcPts val="0"/>
              </a:spcBef>
              <a:spcAft>
                <a:spcPts val="0"/>
              </a:spcAft>
              <a:buSzPts val="1800"/>
              <a:buChar char="●"/>
            </a:pPr>
            <a:r>
              <a:rPr lang="en">
                <a:highlight>
                  <a:srgbClr val="FFFFFF"/>
                </a:highlight>
              </a:rPr>
              <a:t>activities to identify the difference between formal/informal discourse, audience, and also transferring knowledge from one domain for the other;</a:t>
            </a:r>
            <a:endParaRPr>
              <a:highlight>
                <a:srgbClr val="FFFFFF"/>
              </a:highlight>
            </a:endParaRPr>
          </a:p>
          <a:p>
            <a:pPr indent="-342900" lvl="0" marL="457200" rtl="0" algn="l">
              <a:spcBef>
                <a:spcPts val="0"/>
              </a:spcBef>
              <a:spcAft>
                <a:spcPts val="0"/>
              </a:spcAft>
              <a:buSzPts val="1800"/>
              <a:buChar char="●"/>
            </a:pPr>
            <a:r>
              <a:rPr lang="en">
                <a:highlight>
                  <a:srgbClr val="FFFFFF"/>
                </a:highlight>
              </a:rPr>
              <a:t>supporting students with identifying concepts or strategies they already know in other terms or languages.</a:t>
            </a:r>
            <a:endParaRPr>
              <a:highlight>
                <a:srgbClr val="FFFFFF"/>
              </a:highlight>
            </a:endParaRPr>
          </a:p>
          <a:p>
            <a:pPr indent="0" lvl="0" marL="0" rtl="0" algn="l">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2"/>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Tara’s Audio Memo #1</a:t>
            </a:r>
            <a:endParaRPr>
              <a:solidFill>
                <a:schemeClr val="dk1"/>
              </a:solidFill>
            </a:endParaRPr>
          </a:p>
        </p:txBody>
      </p:sp>
      <p:sp>
        <p:nvSpPr>
          <p:cNvPr id="294" name="Google Shape;294;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i="1" lang="en" sz="1400"/>
              <a:t>In an audio recording of 2-3 minutes, describe your use of language in everyday life:</a:t>
            </a:r>
            <a:endParaRPr i="1" sz="1400"/>
          </a:p>
          <a:p>
            <a:pPr indent="0" lvl="0" marL="0" rtl="0" algn="l">
              <a:spcBef>
                <a:spcPts val="0"/>
              </a:spcBef>
              <a:spcAft>
                <a:spcPts val="0"/>
              </a:spcAft>
              <a:buClr>
                <a:schemeClr val="dk2"/>
              </a:buClr>
              <a:buSzPts val="1100"/>
              <a:buFont typeface="Arial"/>
              <a:buNone/>
            </a:pPr>
            <a:r>
              <a:rPr i="1" lang="en" sz="1400"/>
              <a:t>·         What do you think is distinctive about the way you talk?</a:t>
            </a:r>
            <a:endParaRPr i="1" sz="1400"/>
          </a:p>
          <a:p>
            <a:pPr indent="0" lvl="0" marL="0" rtl="0" algn="l">
              <a:spcBef>
                <a:spcPts val="0"/>
              </a:spcBef>
              <a:spcAft>
                <a:spcPts val="0"/>
              </a:spcAft>
              <a:buClr>
                <a:schemeClr val="dk2"/>
              </a:buClr>
              <a:buSzPts val="1100"/>
              <a:buFont typeface="Arial"/>
              <a:buNone/>
            </a:pPr>
            <a:r>
              <a:rPr i="1" lang="en" sz="1400"/>
              <a:t>·         How do you talk or present yourself differently when you are with different groups of people?</a:t>
            </a:r>
            <a:endParaRPr i="1" sz="1400"/>
          </a:p>
          <a:p>
            <a:pPr indent="0" lvl="0" marL="0" rtl="0" algn="l">
              <a:spcBef>
                <a:spcPts val="0"/>
              </a:spcBef>
              <a:spcAft>
                <a:spcPts val="0"/>
              </a:spcAft>
              <a:buClr>
                <a:schemeClr val="dk2"/>
              </a:buClr>
              <a:buSzPts val="1100"/>
              <a:buFont typeface="Arial"/>
              <a:buNone/>
            </a:pPr>
            <a:r>
              <a:rPr i="1" lang="en" sz="1400"/>
              <a:t>·         Do you speak multiple languages? Do you use different versions of the same language in different situations, or mix languages with certain people?</a:t>
            </a:r>
            <a:endParaRPr i="1" sz="1400"/>
          </a:p>
          <a:p>
            <a:pPr indent="0" lvl="0" marL="0" rtl="0" algn="l">
              <a:spcBef>
                <a:spcPts val="0"/>
              </a:spcBef>
              <a:spcAft>
                <a:spcPts val="0"/>
              </a:spcAft>
              <a:buClr>
                <a:schemeClr val="dk2"/>
              </a:buClr>
              <a:buSzPts val="1100"/>
              <a:buFont typeface="Arial"/>
              <a:buNone/>
            </a:pPr>
            <a:r>
              <a:rPr i="1" lang="en" sz="1400"/>
              <a:t>·         If you had to identify a particular word, phrase or style of speech that is your “signature” – what would it be? What does it show us about you? (For example, my grandfather always says, “To make a long story short…” after he has already been telling a very long story! It shows that he loves giving detailed explanations, but forgets about his audience at times.)</a:t>
            </a:r>
            <a:endParaRPr i="1" sz="1400"/>
          </a:p>
          <a:p>
            <a:pPr indent="0" lvl="0" marL="0" rtl="0" algn="l">
              <a:spcBef>
                <a:spcPts val="0"/>
              </a:spcBef>
              <a:spcAft>
                <a:spcPts val="0"/>
              </a:spcAft>
              <a:buClr>
                <a:schemeClr val="dk2"/>
              </a:buClr>
              <a:buSzPts val="1100"/>
              <a:buFont typeface="Arial"/>
              <a:buNone/>
            </a:pPr>
            <a:r>
              <a:t/>
            </a:r>
            <a:endParaRPr i="1" sz="1400"/>
          </a:p>
          <a:p>
            <a:pPr indent="0" lvl="0" marL="0" rtl="0" algn="l">
              <a:spcBef>
                <a:spcPts val="0"/>
              </a:spcBef>
              <a:spcAft>
                <a:spcPts val="0"/>
              </a:spcAft>
              <a:buClr>
                <a:schemeClr val="dk2"/>
              </a:buClr>
              <a:buSzPts val="1100"/>
              <a:buFont typeface="Arial"/>
              <a:buNone/>
            </a:pPr>
            <a:r>
              <a:rPr i="1" lang="en" sz="1400"/>
              <a:t>You can use one of the voice memo apps that come with most smartphones, or use an online recorder like this one: https://online-voice-recorder.com/ When you are done, you can upload/save the file to your Google drive folder. This is a very casual assignment, so feel free to share whatever comes to mind. No pressure!</a:t>
            </a:r>
            <a:endParaRPr i="1" sz="1400"/>
          </a:p>
          <a:p>
            <a:pPr indent="0" lvl="0" marL="0" rtl="0" algn="l">
              <a:spcBef>
                <a:spcPts val="0"/>
              </a:spcBef>
              <a:spcAft>
                <a:spcPts val="0"/>
              </a:spcAft>
              <a:buClr>
                <a:schemeClr val="dk2"/>
              </a:buClr>
              <a:buSzPts val="1100"/>
              <a:buFont typeface="Arial"/>
              <a:buNone/>
            </a:pPr>
            <a:r>
              <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Tara’s Journal Entry #1</a:t>
            </a:r>
            <a:endParaRPr>
              <a:solidFill>
                <a:schemeClr val="dk1"/>
              </a:solidFill>
            </a:endParaRPr>
          </a:p>
        </p:txBody>
      </p:sp>
      <p:sp>
        <p:nvSpPr>
          <p:cNvPr id="300" name="Google Shape;300;p53"/>
          <p:cNvSpPr txBox="1"/>
          <p:nvPr>
            <p:ph idx="1" type="body"/>
          </p:nvPr>
        </p:nvSpPr>
        <p:spPr>
          <a:xfrm>
            <a:off x="311700" y="1152475"/>
            <a:ext cx="8520600" cy="38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rPr>
              <a:t>For this entry, I would like you to compare the way you use language in your everyday life and in your academic life. If your first audio memo, which you recorded, you talked about the languages you speak, how you use language in your daily life, and so on. Now I would like you to discuss how you think the language or languages you use in school are similar to or different from the way you use language outside of school. What kinds of opportunities or anxieties arise in this context that may not arise when using language in daily life? What kind of “voice” did you think you used in the audio memo you recorded and how does it compare to the “voice” you have, or would like to have, as a writer? Be as specific as you can, and give examples when possible.</a:t>
            </a:r>
            <a:endParaRPr>
              <a:solidFill>
                <a:schemeClr val="dk2"/>
              </a:solidFill>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85525" y="253550"/>
            <a:ext cx="8030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ENA 101 Course Coordination</a:t>
            </a:r>
            <a:endParaRPr>
              <a:solidFill>
                <a:schemeClr val="dk1"/>
              </a:solidFill>
            </a:endParaRPr>
          </a:p>
        </p:txBody>
      </p:sp>
      <p:pic>
        <p:nvPicPr>
          <p:cNvPr id="147" name="Google Shape;147;p27"/>
          <p:cNvPicPr preferRelativeResize="0"/>
          <p:nvPr/>
        </p:nvPicPr>
        <p:blipFill>
          <a:blip r:embed="rId3">
            <a:alphaModFix/>
          </a:blip>
          <a:stretch>
            <a:fillRect/>
          </a:stretch>
        </p:blipFill>
        <p:spPr>
          <a:xfrm>
            <a:off x="6298800" y="122250"/>
            <a:ext cx="2694750" cy="3507350"/>
          </a:xfrm>
          <a:prstGeom prst="rect">
            <a:avLst/>
          </a:prstGeom>
          <a:noFill/>
          <a:ln>
            <a:noFill/>
          </a:ln>
        </p:spPr>
      </p:pic>
      <p:sp>
        <p:nvSpPr>
          <p:cNvPr id="148" name="Google Shape;148;p27"/>
          <p:cNvSpPr txBox="1"/>
          <p:nvPr/>
        </p:nvSpPr>
        <p:spPr>
          <a:xfrm>
            <a:off x="319700" y="836875"/>
            <a:ext cx="6234300" cy="403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Pre-semester organizational email with “Quick Start” guides;</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ENA 101 coordinator available to review syllabi and help with course preparation;</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Optional professional development workshops offered monthly during the semester;</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Email communication during the semester highlighting course management issues and professional development opportunities; </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Assessment data collected from IR;</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Char char="●"/>
            </a:pPr>
            <a:r>
              <a:rPr lang="en" sz="1800">
                <a:solidFill>
                  <a:schemeClr val="lt2"/>
                </a:solidFill>
                <a:latin typeface="Source Sans Pro"/>
                <a:ea typeface="Source Sans Pro"/>
                <a:cs typeface="Source Sans Pro"/>
                <a:sym typeface="Source Sans Pro"/>
              </a:rPr>
              <a:t>Participated in CUNY Task Force on Multiple Measures;</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Roboto"/>
              <a:buChar char="●"/>
            </a:pPr>
            <a:r>
              <a:rPr lang="en" sz="1800">
                <a:solidFill>
                  <a:schemeClr val="lt2"/>
                </a:solidFill>
                <a:latin typeface="Source Sans Pro"/>
                <a:ea typeface="Source Sans Pro"/>
                <a:cs typeface="Source Sans Pro"/>
                <a:sym typeface="Source Sans Pro"/>
              </a:rPr>
              <a:t>Materials for ENA 101, created as part of paid professional development workshops, available on the department’s Composition Program ePortfolio.</a:t>
            </a:r>
            <a:r>
              <a:rPr lang="en" sz="1800">
                <a:solidFill>
                  <a:schemeClr val="lt2"/>
                </a:solidFill>
                <a:latin typeface="Roboto"/>
                <a:ea typeface="Roboto"/>
                <a:cs typeface="Roboto"/>
                <a:sym typeface="Roboto"/>
              </a:rPr>
              <a:t> </a:t>
            </a:r>
            <a:endParaRPr sz="1800">
              <a:solidFill>
                <a:schemeClr val="lt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Phyllis’ Backwards Design: Group Flyer Design</a:t>
            </a:r>
            <a:endParaRPr>
              <a:solidFill>
                <a:schemeClr val="dk1"/>
              </a:solidFill>
            </a:endParaRPr>
          </a:p>
        </p:txBody>
      </p:sp>
      <p:sp>
        <p:nvSpPr>
          <p:cNvPr id="306" name="Google Shape;306;p54"/>
          <p:cNvSpPr txBox="1"/>
          <p:nvPr>
            <p:ph idx="1" type="body"/>
          </p:nvPr>
        </p:nvSpPr>
        <p:spPr>
          <a:xfrm>
            <a:off x="311700" y="1645550"/>
            <a:ext cx="8520600" cy="31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Targeted outcome for ENA/G 101: #2: become familiar with “. . . audience, voice, context, purpose” and #4 early assignments that allow students to practice using summation, paraphrase, citation. . .”</a:t>
            </a:r>
            <a:endParaRPr/>
          </a:p>
          <a:p>
            <a:pPr indent="0" lvl="0" marL="0" rtl="0" algn="l">
              <a:spcBef>
                <a:spcPts val="1600"/>
              </a:spcBef>
              <a:spcAft>
                <a:spcPts val="0"/>
              </a:spcAft>
              <a:buClr>
                <a:schemeClr val="dk2"/>
              </a:buClr>
              <a:buSzPts val="1100"/>
              <a:buFont typeface="Arial"/>
              <a:buNone/>
            </a:pPr>
            <a:r>
              <a:rPr lang="en"/>
              <a:t>Group classroom activity: after reading the essay “Mississippi Appendectomy,” in the book Medical Apartheid by Harriet A. Washington, design a flyer (on whiteboard) to be given out at your local hospital or community center warning  citizens, especially women, about the dangerous forced sterilization practices.  Use information from the reading to strengthen your argument.  Each group will present their flyer to the class.</a:t>
            </a:r>
            <a:endParaRPr/>
          </a:p>
          <a:p>
            <a:pPr indent="0" lvl="0" marL="0" rtl="0" algn="l">
              <a:spcBef>
                <a:spcPts val="1600"/>
              </a:spcBef>
              <a:spcAft>
                <a:spcPts val="0"/>
              </a:spcAft>
              <a:buClr>
                <a:schemeClr val="dk2"/>
              </a:buClr>
              <a:buSzPts val="1100"/>
              <a:buFont typeface="Arial"/>
              <a:buNone/>
            </a:pPr>
            <a:r>
              <a:rPr lang="en"/>
              <a:t> </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55"/>
          <p:cNvPicPr preferRelativeResize="0"/>
          <p:nvPr/>
        </p:nvPicPr>
        <p:blipFill rotWithShape="1">
          <a:blip r:embed="rId3">
            <a:alphaModFix/>
          </a:blip>
          <a:srcRect b="0" l="0" r="0" t="0"/>
          <a:stretch/>
        </p:blipFill>
        <p:spPr>
          <a:xfrm>
            <a:off x="1143025" y="373799"/>
            <a:ext cx="6857949" cy="3857600"/>
          </a:xfrm>
          <a:prstGeom prst="rect">
            <a:avLst/>
          </a:prstGeom>
          <a:noFill/>
          <a:ln>
            <a:noFill/>
          </a:ln>
        </p:spPr>
      </p:pic>
      <p:sp>
        <p:nvSpPr>
          <p:cNvPr id="312" name="Google Shape;312;p55"/>
          <p:cNvSpPr txBox="1"/>
          <p:nvPr/>
        </p:nvSpPr>
        <p:spPr>
          <a:xfrm>
            <a:off x="1097850" y="4278825"/>
            <a:ext cx="6948300" cy="6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i="0" lang="en" sz="1800" u="none" cap="none" strike="noStrike">
                <a:solidFill>
                  <a:srgbClr val="888888"/>
                </a:solidFill>
                <a:latin typeface="Source Sans Pro"/>
                <a:ea typeface="Source Sans Pro"/>
                <a:cs typeface="Source Sans Pro"/>
                <a:sym typeface="Source Sans Pro"/>
              </a:rPr>
              <a:t>References in article to ways women of color were targeted and misled (removal of appendix or gallbladder) when they were actually sterilized	</a:t>
            </a:r>
            <a:endParaRPr sz="1800">
              <a:solidFill>
                <a:srgbClr val="888888"/>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sz="3600">
                <a:solidFill>
                  <a:srgbClr val="9E9E9E"/>
                </a:solidFill>
                <a:latin typeface="Raleway"/>
                <a:ea typeface="Raleway"/>
                <a:cs typeface="Raleway"/>
                <a:sym typeface="Raleway"/>
              </a:rPr>
              <a:t>Group Flyer Warning Community of Sterilization</a:t>
            </a:r>
            <a:endParaRPr b="1" sz="3600">
              <a:solidFill>
                <a:srgbClr val="9E9E9E"/>
              </a:solidFill>
              <a:latin typeface="Raleway"/>
              <a:ea typeface="Raleway"/>
              <a:cs typeface="Raleway"/>
              <a:sym typeface="Raleway"/>
            </a:endParaRPr>
          </a:p>
        </p:txBody>
      </p:sp>
      <p:pic>
        <p:nvPicPr>
          <p:cNvPr id="318" name="Google Shape;318;p56"/>
          <p:cNvPicPr preferRelativeResize="0"/>
          <p:nvPr>
            <p:ph idx="1" type="body"/>
          </p:nvPr>
        </p:nvPicPr>
        <p:blipFill rotWithShape="1">
          <a:blip r:embed="rId3">
            <a:alphaModFix/>
          </a:blip>
          <a:srcRect b="0" l="0" r="0" t="0"/>
          <a:stretch/>
        </p:blipFill>
        <p:spPr>
          <a:xfrm>
            <a:off x="3654028" y="1369219"/>
            <a:ext cx="1836000" cy="3263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57"/>
          <p:cNvPicPr preferRelativeResize="0"/>
          <p:nvPr/>
        </p:nvPicPr>
        <p:blipFill rotWithShape="1">
          <a:blip r:embed="rId3">
            <a:alphaModFix/>
          </a:blip>
          <a:srcRect b="0" l="0" r="0" t="0"/>
          <a:stretch/>
        </p:blipFill>
        <p:spPr>
          <a:xfrm>
            <a:off x="1620078" y="332514"/>
            <a:ext cx="6209162" cy="3492653"/>
          </a:xfrm>
          <a:prstGeom prst="rect">
            <a:avLst/>
          </a:prstGeom>
          <a:noFill/>
          <a:ln>
            <a:noFill/>
          </a:ln>
        </p:spPr>
      </p:pic>
      <p:sp>
        <p:nvSpPr>
          <p:cNvPr id="324" name="Google Shape;324;p57"/>
          <p:cNvSpPr txBox="1"/>
          <p:nvPr/>
        </p:nvSpPr>
        <p:spPr>
          <a:xfrm>
            <a:off x="1566550" y="4067850"/>
            <a:ext cx="63561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400">
                <a:solidFill>
                  <a:srgbClr val="888888"/>
                </a:solidFill>
                <a:latin typeface="Source Sans Pro"/>
                <a:ea typeface="Source Sans Pro"/>
                <a:cs typeface="Source Sans Pro"/>
                <a:sym typeface="Source Sans Pro"/>
              </a:rPr>
              <a:t>References in article to sterilization without consent and racial targeting	</a:t>
            </a:r>
            <a:endParaRPr sz="2400">
              <a:solidFill>
                <a:srgbClr val="888888"/>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58"/>
          <p:cNvPicPr preferRelativeResize="0"/>
          <p:nvPr/>
        </p:nvPicPr>
        <p:blipFill rotWithShape="1">
          <a:blip r:embed="rId3">
            <a:alphaModFix/>
          </a:blip>
          <a:srcRect b="0" l="0" r="0" t="0"/>
          <a:stretch/>
        </p:blipFill>
        <p:spPr>
          <a:xfrm rot="5400000">
            <a:off x="-72059" y="1001368"/>
            <a:ext cx="4194313" cy="3145735"/>
          </a:xfrm>
          <a:prstGeom prst="rect">
            <a:avLst/>
          </a:prstGeom>
          <a:noFill/>
          <a:ln>
            <a:noFill/>
          </a:ln>
        </p:spPr>
      </p:pic>
      <p:pic>
        <p:nvPicPr>
          <p:cNvPr id="330" name="Google Shape;330;p58"/>
          <p:cNvPicPr preferRelativeResize="0"/>
          <p:nvPr/>
        </p:nvPicPr>
        <p:blipFill rotWithShape="1">
          <a:blip r:embed="rId4">
            <a:alphaModFix/>
          </a:blip>
          <a:srcRect b="0" l="0" r="0" t="0"/>
          <a:stretch/>
        </p:blipFill>
        <p:spPr>
          <a:xfrm rot="5400000">
            <a:off x="4952793" y="1001369"/>
            <a:ext cx="4194313" cy="3145735"/>
          </a:xfrm>
          <a:prstGeom prst="rect">
            <a:avLst/>
          </a:prstGeom>
          <a:noFill/>
          <a:ln>
            <a:noFill/>
          </a:ln>
        </p:spPr>
      </p:pic>
      <p:sp>
        <p:nvSpPr>
          <p:cNvPr id="331" name="Google Shape;331;p58"/>
          <p:cNvSpPr txBox="1"/>
          <p:nvPr/>
        </p:nvSpPr>
        <p:spPr>
          <a:xfrm>
            <a:off x="3657800" y="477075"/>
            <a:ext cx="1744800" cy="1941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888888"/>
                </a:solidFill>
                <a:latin typeface="Raleway"/>
                <a:ea typeface="Raleway"/>
                <a:cs typeface="Raleway"/>
                <a:sym typeface="Raleway"/>
              </a:rPr>
              <a:t>References to specific cases where moribund patients were experimented upon.</a:t>
            </a:r>
            <a:endParaRPr sz="1800">
              <a:solidFill>
                <a:srgbClr val="888888"/>
              </a:solidFill>
              <a:latin typeface="Raleway"/>
              <a:ea typeface="Raleway"/>
              <a:cs typeface="Raleway"/>
              <a:sym typeface="Raleway"/>
            </a:endParaRPr>
          </a:p>
        </p:txBody>
      </p:sp>
      <p:sp>
        <p:nvSpPr>
          <p:cNvPr id="332" name="Google Shape;332;p58"/>
          <p:cNvSpPr txBox="1"/>
          <p:nvPr/>
        </p:nvSpPr>
        <p:spPr>
          <a:xfrm>
            <a:off x="3597975" y="2739500"/>
            <a:ext cx="1879200" cy="1941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3000">
                <a:solidFill>
                  <a:srgbClr val="888888"/>
                </a:solidFill>
                <a:latin typeface="Source Sans Pro"/>
                <a:ea typeface="Source Sans Pro"/>
                <a:cs typeface="Source Sans Pro"/>
                <a:sym typeface="Source Sans Pro"/>
              </a:rPr>
              <a:t>ENG 101 Theme: </a:t>
            </a:r>
            <a:endParaRPr b="1" sz="3000">
              <a:solidFill>
                <a:srgbClr val="888888"/>
              </a:solidFill>
              <a:latin typeface="Source Sans Pro"/>
              <a:ea typeface="Source Sans Pro"/>
              <a:cs typeface="Source Sans Pro"/>
              <a:sym typeface="Source Sans Pro"/>
            </a:endParaRPr>
          </a:p>
          <a:p>
            <a:pPr indent="0" lvl="0" marL="0" marR="0" rtl="0" algn="ctr">
              <a:spcBef>
                <a:spcPts val="0"/>
              </a:spcBef>
              <a:spcAft>
                <a:spcPts val="0"/>
              </a:spcAft>
              <a:buNone/>
            </a:pPr>
            <a:r>
              <a:rPr b="1" lang="en" sz="3000">
                <a:solidFill>
                  <a:srgbClr val="888888"/>
                </a:solidFill>
                <a:latin typeface="Source Sans Pro"/>
                <a:ea typeface="Source Sans Pro"/>
                <a:cs typeface="Source Sans Pro"/>
                <a:sym typeface="Source Sans Pro"/>
              </a:rPr>
              <a:t>Is this Eugenics?</a:t>
            </a:r>
            <a:endParaRPr b="1" sz="3000">
              <a:solidFill>
                <a:srgbClr val="888888"/>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9"/>
          <p:cNvSpPr txBox="1"/>
          <p:nvPr>
            <p:ph type="title"/>
          </p:nvPr>
        </p:nvSpPr>
        <p:spPr>
          <a:xfrm>
            <a:off x="347925" y="273850"/>
            <a:ext cx="85098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Calibri"/>
              <a:buNone/>
            </a:pPr>
            <a:br>
              <a:rPr lang="en" sz="3000"/>
            </a:br>
            <a:r>
              <a:rPr lang="en" sz="3000"/>
              <a:t> </a:t>
            </a:r>
            <a:br>
              <a:rPr lang="en" sz="3000"/>
            </a:br>
            <a:r>
              <a:rPr b="1" lang="en" sz="2100">
                <a:solidFill>
                  <a:srgbClr val="9E9E9E"/>
                </a:solidFill>
                <a:latin typeface="Raleway"/>
                <a:ea typeface="Raleway"/>
                <a:cs typeface="Raleway"/>
                <a:sym typeface="Raleway"/>
              </a:rPr>
              <a:t>Targeted outcome for ENG 101: #6—enable students to design later assignments that enable them to develop research skills . . .</a:t>
            </a:r>
            <a:br>
              <a:rPr b="1" lang="en" sz="2100"/>
            </a:br>
            <a:r>
              <a:rPr b="1" lang="en" sz="3000"/>
              <a:t> </a:t>
            </a:r>
            <a:br>
              <a:rPr b="1" lang="en" sz="3000"/>
            </a:br>
            <a:endParaRPr b="1" sz="3000"/>
          </a:p>
        </p:txBody>
      </p:sp>
      <p:sp>
        <p:nvSpPr>
          <p:cNvPr id="338" name="Google Shape;338;p59"/>
          <p:cNvSpPr txBox="1"/>
          <p:nvPr>
            <p:ph idx="1" type="body"/>
          </p:nvPr>
        </p:nvSpPr>
        <p:spPr>
          <a:xfrm>
            <a:off x="347925" y="1222400"/>
            <a:ext cx="8549400" cy="37497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chemeClr val="dk1"/>
              </a:buClr>
              <a:buSzPts val="1900"/>
              <a:buNone/>
            </a:pPr>
            <a:r>
              <a:rPr lang="en" sz="1900">
                <a:solidFill>
                  <a:srgbClr val="888888"/>
                </a:solidFill>
                <a:latin typeface="Source Sans Pro"/>
                <a:ea typeface="Source Sans Pro"/>
                <a:cs typeface="Source Sans Pro"/>
                <a:sym typeface="Source Sans Pro"/>
              </a:rPr>
              <a:t>You have viewed and discussed the documentary, </a:t>
            </a:r>
            <a:r>
              <a:rPr i="1" lang="en" sz="1900">
                <a:solidFill>
                  <a:srgbClr val="888888"/>
                </a:solidFill>
                <a:latin typeface="Source Sans Pro"/>
                <a:ea typeface="Source Sans Pro"/>
                <a:cs typeface="Source Sans Pro"/>
                <a:sym typeface="Source Sans Pro"/>
              </a:rPr>
              <a:t>War on the Weak </a:t>
            </a:r>
            <a:r>
              <a:rPr lang="en" sz="1900">
                <a:solidFill>
                  <a:srgbClr val="888888"/>
                </a:solidFill>
                <a:latin typeface="Source Sans Pro"/>
                <a:ea typeface="Source Sans Pro"/>
                <a:cs typeface="Source Sans Pro"/>
                <a:sym typeface="Source Sans Pro"/>
              </a:rPr>
              <a:t>and </a:t>
            </a:r>
            <a:r>
              <a:rPr i="1" lang="en" sz="1900">
                <a:solidFill>
                  <a:srgbClr val="888888"/>
                </a:solidFill>
                <a:latin typeface="Source Sans Pro"/>
                <a:ea typeface="Source Sans Pro"/>
                <a:cs typeface="Source Sans Pro"/>
                <a:sym typeface="Source Sans Pro"/>
              </a:rPr>
              <a:t>Tomorrow’s Children,</a:t>
            </a:r>
            <a:r>
              <a:rPr lang="en" sz="1900">
                <a:solidFill>
                  <a:srgbClr val="888888"/>
                </a:solidFill>
                <a:latin typeface="Source Sans Pro"/>
                <a:ea typeface="Source Sans Pro"/>
                <a:cs typeface="Source Sans Pro"/>
                <a:sym typeface="Source Sans Pro"/>
              </a:rPr>
              <a:t> and you have read the essay “Forgotten Lessons of the American Eugenics Movement.” </a:t>
            </a:r>
            <a:endParaRPr>
              <a:solidFill>
                <a:srgbClr val="888888"/>
              </a:solidFill>
              <a:latin typeface="Source Sans Pro"/>
              <a:ea typeface="Source Sans Pro"/>
              <a:cs typeface="Source Sans Pro"/>
              <a:sym typeface="Source Sans Pro"/>
            </a:endParaRPr>
          </a:p>
          <a:p>
            <a:pPr indent="0" lvl="0" marL="0" rtl="0" algn="l">
              <a:lnSpc>
                <a:spcPct val="80000"/>
              </a:lnSpc>
              <a:spcBef>
                <a:spcPts val="800"/>
              </a:spcBef>
              <a:spcAft>
                <a:spcPts val="0"/>
              </a:spcAft>
              <a:buClr>
                <a:schemeClr val="dk1"/>
              </a:buClr>
              <a:buSzPts val="1900"/>
              <a:buNone/>
            </a:pPr>
            <a:r>
              <a:t/>
            </a:r>
            <a:endParaRPr sz="1900">
              <a:solidFill>
                <a:srgbClr val="888888"/>
              </a:solidFill>
              <a:latin typeface="Source Sans Pro"/>
              <a:ea typeface="Source Sans Pro"/>
              <a:cs typeface="Source Sans Pro"/>
              <a:sym typeface="Source Sans Pro"/>
            </a:endParaRPr>
          </a:p>
          <a:p>
            <a:pPr indent="0" lvl="0" marL="0" rtl="0" algn="l">
              <a:lnSpc>
                <a:spcPct val="80000"/>
              </a:lnSpc>
              <a:spcBef>
                <a:spcPts val="800"/>
              </a:spcBef>
              <a:spcAft>
                <a:spcPts val="0"/>
              </a:spcAft>
              <a:buClr>
                <a:schemeClr val="dk1"/>
              </a:buClr>
              <a:buSzPts val="1900"/>
              <a:buNone/>
            </a:pPr>
            <a:r>
              <a:rPr lang="en" sz="1900">
                <a:solidFill>
                  <a:srgbClr val="888888"/>
                </a:solidFill>
                <a:latin typeface="Source Sans Pro"/>
                <a:ea typeface="Source Sans Pro"/>
                <a:cs typeface="Source Sans Pro"/>
                <a:sym typeface="Source Sans Pro"/>
              </a:rPr>
              <a:t>You are now invited to write a letter to the editor of the </a:t>
            </a:r>
            <a:r>
              <a:rPr i="1" lang="en" sz="1900">
                <a:solidFill>
                  <a:srgbClr val="888888"/>
                </a:solidFill>
                <a:latin typeface="Source Sans Pro"/>
                <a:ea typeface="Source Sans Pro"/>
                <a:cs typeface="Source Sans Pro"/>
                <a:sym typeface="Source Sans Pro"/>
              </a:rPr>
              <a:t>Indiana Times</a:t>
            </a:r>
            <a:r>
              <a:rPr lang="en" sz="1900">
                <a:solidFill>
                  <a:srgbClr val="888888"/>
                </a:solidFill>
                <a:latin typeface="Source Sans Pro"/>
                <a:ea typeface="Source Sans Pro"/>
                <a:cs typeface="Source Sans Pro"/>
                <a:sym typeface="Source Sans Pro"/>
              </a:rPr>
              <a:t> in which you forcefully describe your concerns about the growing eugenics movement.  The time in which you are writing is roughly 1930, after the Supreme Court decision re Buck vs Bell. (“Three generations of imbeciles is enough,” argued Oliver Wendell Holmes in 1927.)  You may be a journalist, a concerned citizen, a doctor or a scientist. You should use the three sources we have studied in your letter, and document them in MLA 8 format.  Your letter should be approximately two typewritten double-spaced pages.</a:t>
            </a:r>
            <a:endParaRPr>
              <a:solidFill>
                <a:srgbClr val="888888"/>
              </a:solidFill>
              <a:latin typeface="Source Sans Pro"/>
              <a:ea typeface="Source Sans Pro"/>
              <a:cs typeface="Source Sans Pro"/>
              <a:sym typeface="Source Sans Pro"/>
            </a:endParaRPr>
          </a:p>
          <a:p>
            <a:pPr indent="-50800" lvl="0" marL="177800" rtl="0" algn="l">
              <a:lnSpc>
                <a:spcPct val="80000"/>
              </a:lnSpc>
              <a:spcBef>
                <a:spcPts val="800"/>
              </a:spcBef>
              <a:spcAft>
                <a:spcPts val="0"/>
              </a:spcAft>
              <a:buClr>
                <a:schemeClr val="dk1"/>
              </a:buClr>
              <a:buSzPts val="1900"/>
              <a:buNone/>
            </a:pPr>
            <a:r>
              <a:t/>
            </a:r>
            <a:endParaRPr sz="1900">
              <a:solidFill>
                <a:srgbClr val="88888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Sample essay excerpt</a:t>
            </a:r>
            <a:endParaRPr/>
          </a:p>
        </p:txBody>
      </p:sp>
      <p:pic>
        <p:nvPicPr>
          <p:cNvPr descr="letter_sample.JPG" id="344" name="Google Shape;344;p60"/>
          <p:cNvPicPr preferRelativeResize="0"/>
          <p:nvPr>
            <p:ph idx="1" type="body"/>
          </p:nvPr>
        </p:nvPicPr>
        <p:blipFill rotWithShape="1">
          <a:blip r:embed="rId3">
            <a:alphaModFix/>
          </a:blip>
          <a:srcRect b="22412" l="0" r="0" t="22412"/>
          <a:stretch/>
        </p:blipFill>
        <p:spPr>
          <a:xfrm>
            <a:off x="-465983" y="273844"/>
            <a:ext cx="9609900" cy="4730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61"/>
          <p:cNvPicPr preferRelativeResize="0"/>
          <p:nvPr/>
        </p:nvPicPr>
        <p:blipFill>
          <a:blip r:embed="rId3">
            <a:alphaModFix/>
          </a:blip>
          <a:stretch>
            <a:fillRect/>
          </a:stretch>
        </p:blipFill>
        <p:spPr>
          <a:xfrm>
            <a:off x="2757475" y="152400"/>
            <a:ext cx="3629027" cy="483870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2"/>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2018-2019 Assessment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LaGuardia’s Research Questions &amp; Sample Data from Working Group</a:t>
            </a:r>
            <a:endParaRPr>
              <a:solidFill>
                <a:schemeClr val="dk1"/>
              </a:solidFill>
            </a:endParaRPr>
          </a:p>
        </p:txBody>
      </p:sp>
      <p:sp>
        <p:nvSpPr>
          <p:cNvPr id="360" name="Google Shape;360;p63"/>
          <p:cNvSpPr txBox="1"/>
          <p:nvPr>
            <p:ph idx="1" type="body"/>
          </p:nvPr>
        </p:nvSpPr>
        <p:spPr>
          <a:xfrm>
            <a:off x="311700" y="1598525"/>
            <a:ext cx="8558700" cy="35073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Pass Rates for ENG 099, ENG 101, ENA 101 </a:t>
            </a:r>
            <a:endParaRPr sz="2200"/>
          </a:p>
          <a:p>
            <a:pPr indent="-368300" lvl="0" marL="457200" rtl="0" algn="l">
              <a:spcBef>
                <a:spcPts val="0"/>
              </a:spcBef>
              <a:spcAft>
                <a:spcPts val="0"/>
              </a:spcAft>
              <a:buSzPts val="2200"/>
              <a:buChar char="●"/>
            </a:pPr>
            <a:r>
              <a:rPr lang="en" sz="2200"/>
              <a:t>ENA 101 Grade Distribution</a:t>
            </a:r>
            <a:endParaRPr sz="2200"/>
          </a:p>
          <a:p>
            <a:pPr indent="-368300" lvl="0" marL="457200" rtl="0" algn="l">
              <a:spcBef>
                <a:spcPts val="0"/>
              </a:spcBef>
              <a:spcAft>
                <a:spcPts val="0"/>
              </a:spcAft>
              <a:buSzPts val="2200"/>
              <a:buChar char="●"/>
            </a:pPr>
            <a:r>
              <a:rPr lang="en" sz="2200"/>
              <a:t>Reading Placement Score Comparisons for ENG 099 and ENA 101</a:t>
            </a:r>
            <a:endParaRPr sz="2200"/>
          </a:p>
          <a:p>
            <a:pPr indent="-368300" lvl="0" marL="457200" rtl="0" algn="l">
              <a:spcBef>
                <a:spcPts val="0"/>
              </a:spcBef>
              <a:spcAft>
                <a:spcPts val="0"/>
              </a:spcAft>
              <a:buSzPts val="2200"/>
              <a:buChar char="●"/>
            </a:pPr>
            <a:r>
              <a:rPr lang="en" sz="2200"/>
              <a:t>ENG 102 pass rates based on ENG 099 vs. ENA 101 vs. ENG 101 placement</a:t>
            </a:r>
            <a:endParaRPr sz="2200"/>
          </a:p>
          <a:p>
            <a:pPr indent="-368300" lvl="0" marL="457200" rtl="0" algn="l">
              <a:spcBef>
                <a:spcPts val="0"/>
              </a:spcBef>
              <a:spcAft>
                <a:spcPts val="0"/>
              </a:spcAft>
              <a:buSzPts val="2200"/>
              <a:buChar char="●"/>
            </a:pPr>
            <a:r>
              <a:rPr lang="en" sz="2200"/>
              <a:t>Pass Rates for ENA 101 students who failed their reading placement exam</a:t>
            </a:r>
            <a:endParaRPr sz="2200"/>
          </a:p>
          <a:p>
            <a:pPr indent="-368300" lvl="0" marL="457200" rtl="0" algn="l">
              <a:spcBef>
                <a:spcPts val="0"/>
              </a:spcBef>
              <a:spcAft>
                <a:spcPts val="0"/>
              </a:spcAft>
              <a:buSzPts val="2200"/>
              <a:buChar char="●"/>
            </a:pPr>
            <a:r>
              <a:rPr lang="en" sz="2200"/>
              <a:t>ESL vs. Non-ESL ENA 101 pass rates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294050"/>
            <a:ext cx="8520600" cy="98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ENA 101 is Now the Default Basic Writing Course at LaGuardia</a:t>
            </a:r>
            <a:endParaRPr>
              <a:solidFill>
                <a:schemeClr val="dk1"/>
              </a:solidFill>
            </a:endParaRPr>
          </a:p>
        </p:txBody>
      </p:sp>
      <p:graphicFrame>
        <p:nvGraphicFramePr>
          <p:cNvPr id="154" name="Google Shape;154;p28"/>
          <p:cNvGraphicFramePr/>
          <p:nvPr/>
        </p:nvGraphicFramePr>
        <p:xfrm>
          <a:off x="429300" y="1564050"/>
          <a:ext cx="3000000" cy="3000000"/>
        </p:xfrm>
        <a:graphic>
          <a:graphicData uri="http://schemas.openxmlformats.org/drawingml/2006/table">
            <a:tbl>
              <a:tblPr>
                <a:noFill/>
                <a:tableStyleId>{4F9E36C1-2E95-46D4-90CB-58AF2CDC3EDE}</a:tableStyleId>
              </a:tblPr>
              <a:tblGrid>
                <a:gridCol w="1092775"/>
                <a:gridCol w="729475"/>
                <a:gridCol w="850700"/>
                <a:gridCol w="671875"/>
                <a:gridCol w="779975"/>
                <a:gridCol w="652900"/>
                <a:gridCol w="787425"/>
                <a:gridCol w="661325"/>
                <a:gridCol w="777775"/>
              </a:tblGrid>
              <a:tr h="381000">
                <a:tc>
                  <a:txBody>
                    <a:bodyPr/>
                    <a:lstStyle/>
                    <a:p>
                      <a:pPr indent="0" lvl="0" marL="0" rtl="0" algn="l">
                        <a:spcBef>
                          <a:spcPts val="0"/>
                        </a:spcBef>
                        <a:spcAft>
                          <a:spcPts val="0"/>
                        </a:spcAft>
                        <a:buNone/>
                      </a:pPr>
                      <a:r>
                        <a:rPr b="1" lang="en">
                          <a:solidFill>
                            <a:srgbClr val="FFFFFF"/>
                          </a:solidFill>
                        </a:rPr>
                        <a:t>Course</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a:t>
                      </a:r>
                      <a:endParaRPr b="1">
                        <a:solidFill>
                          <a:srgbClr val="FFFFFF"/>
                        </a:solidFill>
                      </a:endParaRPr>
                    </a:p>
                    <a:p>
                      <a:pPr indent="0" lvl="0" marL="0" rtl="0" algn="l">
                        <a:spcBef>
                          <a:spcPts val="0"/>
                        </a:spcBef>
                        <a:spcAft>
                          <a:spcPts val="0"/>
                        </a:spcAft>
                        <a:buNone/>
                      </a:pPr>
                      <a:r>
                        <a:rPr b="1" lang="en">
                          <a:solidFill>
                            <a:srgbClr val="FFFFFF"/>
                          </a:solidFill>
                        </a:rPr>
                        <a:t>2011</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2012</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a:t>
                      </a:r>
                      <a:r>
                        <a:rPr b="1" lang="en">
                          <a:solidFill>
                            <a:srgbClr val="FFFFFF"/>
                          </a:solidFill>
                        </a:rPr>
                        <a:t>2012 </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2013</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2013 </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2014</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2014 </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2015</a:t>
                      </a:r>
                      <a:endParaRPr b="1">
                        <a:solidFill>
                          <a:srgbClr val="FFFFFF"/>
                        </a:solidFill>
                      </a:endParaRPr>
                    </a:p>
                  </a:txBody>
                  <a:tcPr marT="91425" marB="91425" marR="91425" marL="91425">
                    <a:solidFill>
                      <a:srgbClr val="9900FF"/>
                    </a:solidFill>
                  </a:tcPr>
                </a:tc>
              </a:tr>
              <a:tr h="396200">
                <a:tc>
                  <a:txBody>
                    <a:bodyPr/>
                    <a:lstStyle/>
                    <a:p>
                      <a:pPr indent="0" lvl="0" marL="0" rtl="0" algn="l">
                        <a:spcBef>
                          <a:spcPts val="0"/>
                        </a:spcBef>
                        <a:spcAft>
                          <a:spcPts val="0"/>
                        </a:spcAft>
                        <a:buNone/>
                      </a:pPr>
                      <a:r>
                        <a:rPr b="1" lang="en">
                          <a:solidFill>
                            <a:srgbClr val="FFFFFF"/>
                          </a:solidFill>
                        </a:rPr>
                        <a:t>ENG 099</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27</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lang="en"/>
                        <a:t>34</a:t>
                      </a:r>
                      <a:endParaRPr/>
                    </a:p>
                  </a:txBody>
                  <a:tcPr marT="91425" marB="91425" marR="91425" marL="91425"/>
                </a:tc>
                <a:tc>
                  <a:txBody>
                    <a:bodyPr/>
                    <a:lstStyle/>
                    <a:p>
                      <a:pPr indent="0" lvl="0" marL="0" rtl="0" algn="l">
                        <a:spcBef>
                          <a:spcPts val="0"/>
                        </a:spcBef>
                        <a:spcAft>
                          <a:spcPts val="0"/>
                        </a:spcAft>
                        <a:buNone/>
                      </a:pPr>
                      <a:r>
                        <a:rPr lang="en"/>
                        <a:t>28</a:t>
                      </a:r>
                      <a:endParaRPr/>
                    </a:p>
                  </a:txBody>
                  <a:tcPr marT="91425" marB="91425" marR="91425" marL="91425"/>
                </a:tc>
                <a:tc>
                  <a:txBody>
                    <a:bodyPr/>
                    <a:lstStyle/>
                    <a:p>
                      <a:pPr indent="0" lvl="0" marL="0" rtl="0" algn="l">
                        <a:spcBef>
                          <a:spcPts val="0"/>
                        </a:spcBef>
                        <a:spcAft>
                          <a:spcPts val="0"/>
                        </a:spcAft>
                        <a:buNone/>
                      </a:pPr>
                      <a:r>
                        <a:rPr lang="en"/>
                        <a:t>23</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14</a:t>
                      </a:r>
                      <a:endParaRPr/>
                    </a:p>
                  </a:txBody>
                  <a:tcPr marT="91425" marB="91425" marR="91425" marL="91425"/>
                </a:tc>
                <a:tc>
                  <a:txBody>
                    <a:bodyPr/>
                    <a:lstStyle/>
                    <a:p>
                      <a:pPr indent="0" lvl="0" marL="0" rtl="0" algn="l">
                        <a:spcBef>
                          <a:spcPts val="0"/>
                        </a:spcBef>
                        <a:spcAft>
                          <a:spcPts val="0"/>
                        </a:spcAft>
                        <a:buNone/>
                      </a:pPr>
                      <a:r>
                        <a:rPr lang="en"/>
                        <a:t>13</a:t>
                      </a:r>
                      <a:endParaRPr/>
                    </a:p>
                  </a:txBody>
                  <a:tcPr marT="91425" marB="91425" marR="91425" marL="91425"/>
                </a:tc>
                <a:tc>
                  <a:txBody>
                    <a:bodyPr/>
                    <a:lstStyle/>
                    <a:p>
                      <a:pPr indent="0" lvl="0" marL="0" rtl="0" algn="l">
                        <a:spcBef>
                          <a:spcPts val="0"/>
                        </a:spcBef>
                        <a:spcAft>
                          <a:spcPts val="0"/>
                        </a:spcAft>
                        <a:buNone/>
                      </a:pPr>
                      <a:r>
                        <a:rPr lang="en"/>
                        <a:t>14</a:t>
                      </a:r>
                      <a:endParaRPr/>
                    </a:p>
                  </a:txBody>
                  <a:tcPr marT="91425" marB="91425" marR="91425" marL="91425"/>
                </a:tc>
              </a:tr>
              <a:tr h="381000">
                <a:tc>
                  <a:txBody>
                    <a:bodyPr/>
                    <a:lstStyle/>
                    <a:p>
                      <a:pPr indent="0" lvl="0" marL="0" rtl="0" algn="l">
                        <a:spcBef>
                          <a:spcPts val="0"/>
                        </a:spcBef>
                        <a:spcAft>
                          <a:spcPts val="0"/>
                        </a:spcAft>
                        <a:buNone/>
                      </a:pPr>
                      <a:r>
                        <a:rPr b="1" lang="en">
                          <a:solidFill>
                            <a:srgbClr val="FFFFFF"/>
                          </a:solidFill>
                        </a:rPr>
                        <a:t>ENA 101</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4</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None/>
                      </a:pPr>
                      <a:r>
                        <a:rPr lang="en"/>
                        <a:t>13</a:t>
                      </a:r>
                      <a:endParaRPr/>
                    </a:p>
                  </a:txBody>
                  <a:tcPr marT="91425" marB="91425" marR="91425" marL="91425"/>
                </a:tc>
                <a:tc>
                  <a:txBody>
                    <a:bodyPr/>
                    <a:lstStyle/>
                    <a:p>
                      <a:pPr indent="0" lvl="0" marL="0" rtl="0" algn="l">
                        <a:spcBef>
                          <a:spcPts val="0"/>
                        </a:spcBef>
                        <a:spcAft>
                          <a:spcPts val="0"/>
                        </a:spcAft>
                        <a:buNone/>
                      </a:pPr>
                      <a:r>
                        <a:rPr lang="en"/>
                        <a:t>18</a:t>
                      </a:r>
                      <a:endParaRPr/>
                    </a:p>
                  </a:txBody>
                  <a:tcPr marT="91425" marB="91425" marR="91425" marL="91425"/>
                </a:tc>
                <a:tc>
                  <a:txBody>
                    <a:bodyPr/>
                    <a:lstStyle/>
                    <a:p>
                      <a:pPr indent="0" lvl="0" marL="0" rtl="0" algn="l">
                        <a:spcBef>
                          <a:spcPts val="0"/>
                        </a:spcBef>
                        <a:spcAft>
                          <a:spcPts val="0"/>
                        </a:spcAft>
                        <a:buNone/>
                      </a:pPr>
                      <a:r>
                        <a:rPr lang="en"/>
                        <a:t>21</a:t>
                      </a:r>
                      <a:endParaRPr/>
                    </a:p>
                  </a:txBody>
                  <a:tcPr marT="91425" marB="91425" marR="91425" marL="91425"/>
                </a:tc>
                <a:tc>
                  <a:txBody>
                    <a:bodyPr/>
                    <a:lstStyle/>
                    <a:p>
                      <a:pPr indent="0" lvl="0" marL="0" rtl="0" algn="l">
                        <a:spcBef>
                          <a:spcPts val="0"/>
                        </a:spcBef>
                        <a:spcAft>
                          <a:spcPts val="0"/>
                        </a:spcAft>
                        <a:buNone/>
                      </a:pPr>
                      <a:r>
                        <a:rPr lang="en"/>
                        <a:t>2</a:t>
                      </a:r>
                      <a:r>
                        <a:rPr lang="en"/>
                        <a:t>4</a:t>
                      </a:r>
                      <a:endParaRPr/>
                    </a:p>
                  </a:txBody>
                  <a:tcPr marT="91425" marB="91425" marR="91425" marL="91425"/>
                </a:tc>
                <a:tc>
                  <a:txBody>
                    <a:bodyPr/>
                    <a:lstStyle/>
                    <a:p>
                      <a:pPr indent="0" lvl="0" marL="0" rtl="0" algn="l">
                        <a:spcBef>
                          <a:spcPts val="0"/>
                        </a:spcBef>
                        <a:spcAft>
                          <a:spcPts val="0"/>
                        </a:spcAft>
                        <a:buNone/>
                      </a:pPr>
                      <a:r>
                        <a:rPr lang="en"/>
                        <a:t>26</a:t>
                      </a:r>
                      <a:endParaRPr/>
                    </a:p>
                  </a:txBody>
                  <a:tcPr marT="91425" marB="91425" marR="91425" marL="91425"/>
                </a:tc>
                <a:tc>
                  <a:txBody>
                    <a:bodyPr/>
                    <a:lstStyle/>
                    <a:p>
                      <a:pPr indent="0" lvl="0" marL="0" rtl="0" algn="l">
                        <a:spcBef>
                          <a:spcPts val="0"/>
                        </a:spcBef>
                        <a:spcAft>
                          <a:spcPts val="0"/>
                        </a:spcAft>
                        <a:buNone/>
                      </a:pPr>
                      <a:r>
                        <a:rPr lang="en"/>
                        <a:t>27</a:t>
                      </a:r>
                      <a:endParaRPr/>
                    </a:p>
                  </a:txBody>
                  <a:tcPr marT="91425" marB="91425" marR="91425" marL="91425"/>
                </a:tc>
              </a:tr>
            </a:tbl>
          </a:graphicData>
        </a:graphic>
      </p:graphicFrame>
      <p:graphicFrame>
        <p:nvGraphicFramePr>
          <p:cNvPr id="155" name="Google Shape;155;p28"/>
          <p:cNvGraphicFramePr/>
          <p:nvPr/>
        </p:nvGraphicFramePr>
        <p:xfrm>
          <a:off x="429225" y="3281525"/>
          <a:ext cx="3000000" cy="3000000"/>
        </p:xfrm>
        <a:graphic>
          <a:graphicData uri="http://schemas.openxmlformats.org/drawingml/2006/table">
            <a:tbl>
              <a:tblPr>
                <a:noFill/>
                <a:tableStyleId>{4F9E36C1-2E95-46D4-90CB-58AF2CDC3EDE}</a:tableStyleId>
              </a:tblPr>
              <a:tblGrid>
                <a:gridCol w="1096075"/>
                <a:gridCol w="731625"/>
                <a:gridCol w="853225"/>
                <a:gridCol w="673875"/>
                <a:gridCol w="782275"/>
                <a:gridCol w="654825"/>
                <a:gridCol w="789750"/>
                <a:gridCol w="663275"/>
                <a:gridCol w="780075"/>
              </a:tblGrid>
              <a:tr h="381000">
                <a:tc>
                  <a:txBody>
                    <a:bodyPr/>
                    <a:lstStyle/>
                    <a:p>
                      <a:pPr indent="0" lvl="0" marL="0" rtl="0" algn="l">
                        <a:spcBef>
                          <a:spcPts val="0"/>
                        </a:spcBef>
                        <a:spcAft>
                          <a:spcPts val="0"/>
                        </a:spcAft>
                        <a:buNone/>
                      </a:pPr>
                      <a:r>
                        <a:rPr b="1" lang="en">
                          <a:solidFill>
                            <a:srgbClr val="FFFFFF"/>
                          </a:solidFill>
                        </a:rPr>
                        <a:t>Course</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a:t>
                      </a:r>
                      <a:endParaRPr b="1">
                        <a:solidFill>
                          <a:srgbClr val="FFFFFF"/>
                        </a:solidFill>
                      </a:endParaRPr>
                    </a:p>
                    <a:p>
                      <a:pPr indent="0" lvl="0" marL="0" rtl="0" algn="l">
                        <a:spcBef>
                          <a:spcPts val="0"/>
                        </a:spcBef>
                        <a:spcAft>
                          <a:spcPts val="0"/>
                        </a:spcAft>
                        <a:buNone/>
                      </a:pPr>
                      <a:r>
                        <a:rPr b="1" lang="en">
                          <a:solidFill>
                            <a:srgbClr val="FFFFFF"/>
                          </a:solidFill>
                        </a:rPr>
                        <a:t>2015</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a:t>
                      </a:r>
                      <a:endParaRPr b="1">
                        <a:solidFill>
                          <a:srgbClr val="FFFFFF"/>
                        </a:solidFill>
                      </a:endParaRPr>
                    </a:p>
                    <a:p>
                      <a:pPr indent="0" lvl="0" marL="0" rtl="0" algn="l">
                        <a:spcBef>
                          <a:spcPts val="0"/>
                        </a:spcBef>
                        <a:spcAft>
                          <a:spcPts val="0"/>
                        </a:spcAft>
                        <a:buNone/>
                      </a:pPr>
                      <a:r>
                        <a:rPr b="1" lang="en">
                          <a:solidFill>
                            <a:srgbClr val="FFFFFF"/>
                          </a:solidFill>
                        </a:rPr>
                        <a:t>2016</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a:t>
                      </a:r>
                      <a:endParaRPr b="1">
                        <a:solidFill>
                          <a:srgbClr val="FFFFFF"/>
                        </a:solidFill>
                      </a:endParaRPr>
                    </a:p>
                    <a:p>
                      <a:pPr indent="0" lvl="0" marL="0" rtl="0" algn="l">
                        <a:spcBef>
                          <a:spcPts val="0"/>
                        </a:spcBef>
                        <a:spcAft>
                          <a:spcPts val="0"/>
                        </a:spcAft>
                        <a:buNone/>
                      </a:pPr>
                      <a:r>
                        <a:rPr b="1" lang="en">
                          <a:solidFill>
                            <a:srgbClr val="FFFFFF"/>
                          </a:solidFill>
                        </a:rPr>
                        <a:t>2016</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a:t>
                      </a:r>
                      <a:endParaRPr b="1">
                        <a:solidFill>
                          <a:srgbClr val="FFFFFF"/>
                        </a:solidFill>
                      </a:endParaRPr>
                    </a:p>
                    <a:p>
                      <a:pPr indent="0" lvl="0" marL="0" rtl="0" algn="l">
                        <a:spcBef>
                          <a:spcPts val="0"/>
                        </a:spcBef>
                        <a:spcAft>
                          <a:spcPts val="0"/>
                        </a:spcAft>
                        <a:buNone/>
                      </a:pPr>
                      <a:r>
                        <a:rPr b="1" lang="en">
                          <a:solidFill>
                            <a:srgbClr val="FFFFFF"/>
                          </a:solidFill>
                        </a:rPr>
                        <a:t>2017 </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 </a:t>
                      </a:r>
                      <a:endParaRPr b="1">
                        <a:solidFill>
                          <a:srgbClr val="FFFFFF"/>
                        </a:solidFill>
                      </a:endParaRPr>
                    </a:p>
                    <a:p>
                      <a:pPr indent="0" lvl="0" marL="0" rtl="0" algn="l">
                        <a:spcBef>
                          <a:spcPts val="0"/>
                        </a:spcBef>
                        <a:spcAft>
                          <a:spcPts val="0"/>
                        </a:spcAft>
                        <a:buNone/>
                      </a:pPr>
                      <a:r>
                        <a:rPr b="1" lang="en">
                          <a:solidFill>
                            <a:srgbClr val="FFFFFF"/>
                          </a:solidFill>
                        </a:rPr>
                        <a:t>2017</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 </a:t>
                      </a:r>
                      <a:endParaRPr b="1">
                        <a:solidFill>
                          <a:srgbClr val="FFFFFF"/>
                        </a:solidFill>
                      </a:endParaRPr>
                    </a:p>
                    <a:p>
                      <a:pPr indent="0" lvl="0" marL="0" rtl="0" algn="l">
                        <a:spcBef>
                          <a:spcPts val="0"/>
                        </a:spcBef>
                        <a:spcAft>
                          <a:spcPts val="0"/>
                        </a:spcAft>
                        <a:buNone/>
                      </a:pPr>
                      <a:r>
                        <a:rPr b="1" lang="en">
                          <a:solidFill>
                            <a:srgbClr val="FFFFFF"/>
                          </a:solidFill>
                        </a:rPr>
                        <a:t>2018 </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Fall</a:t>
                      </a:r>
                      <a:endParaRPr b="1">
                        <a:solidFill>
                          <a:srgbClr val="FFFFFF"/>
                        </a:solidFill>
                      </a:endParaRPr>
                    </a:p>
                    <a:p>
                      <a:pPr indent="0" lvl="0" marL="0" rtl="0" algn="l">
                        <a:spcBef>
                          <a:spcPts val="0"/>
                        </a:spcBef>
                        <a:spcAft>
                          <a:spcPts val="0"/>
                        </a:spcAft>
                        <a:buNone/>
                      </a:pPr>
                      <a:r>
                        <a:rPr b="1" lang="en">
                          <a:solidFill>
                            <a:srgbClr val="FFFFFF"/>
                          </a:solidFill>
                        </a:rPr>
                        <a:t>2018</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rgbClr val="FFFFFF"/>
                          </a:solidFill>
                        </a:rPr>
                        <a:t>Spring</a:t>
                      </a:r>
                      <a:endParaRPr b="1">
                        <a:solidFill>
                          <a:srgbClr val="FFFFFF"/>
                        </a:solidFill>
                      </a:endParaRPr>
                    </a:p>
                    <a:p>
                      <a:pPr indent="0" lvl="0" marL="0" rtl="0" algn="l">
                        <a:spcBef>
                          <a:spcPts val="0"/>
                        </a:spcBef>
                        <a:spcAft>
                          <a:spcPts val="0"/>
                        </a:spcAft>
                        <a:buNone/>
                      </a:pPr>
                      <a:r>
                        <a:rPr b="1" lang="en">
                          <a:solidFill>
                            <a:srgbClr val="FFFFFF"/>
                          </a:solidFill>
                        </a:rPr>
                        <a:t>2019</a:t>
                      </a:r>
                      <a:endParaRPr b="1">
                        <a:solidFill>
                          <a:srgbClr val="FFFFFF"/>
                        </a:solidFill>
                      </a:endParaRPr>
                    </a:p>
                  </a:txBody>
                  <a:tcPr marT="91425" marB="91425" marR="91425" marL="91425">
                    <a:solidFill>
                      <a:srgbClr val="9900FF"/>
                    </a:solidFill>
                  </a:tcPr>
                </a:tc>
              </a:tr>
              <a:tr h="381000">
                <a:tc>
                  <a:txBody>
                    <a:bodyPr/>
                    <a:lstStyle/>
                    <a:p>
                      <a:pPr indent="0" lvl="0" marL="0" rtl="0" algn="l">
                        <a:spcBef>
                          <a:spcPts val="0"/>
                        </a:spcBef>
                        <a:spcAft>
                          <a:spcPts val="0"/>
                        </a:spcAft>
                        <a:buNone/>
                      </a:pPr>
                      <a:r>
                        <a:rPr b="1" lang="en">
                          <a:solidFill>
                            <a:srgbClr val="FFFFFF"/>
                          </a:solidFill>
                        </a:rPr>
                        <a:t>ENG 099</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lang="en"/>
                        <a:t>13</a:t>
                      </a:r>
                      <a:endParaRPr/>
                    </a:p>
                  </a:txBody>
                  <a:tcPr marT="91425" marB="91425" marR="91425" marL="91425"/>
                </a:tc>
                <a:tc>
                  <a:txBody>
                    <a:bodyPr/>
                    <a:lstStyle/>
                    <a:p>
                      <a:pPr indent="0" lvl="0" marL="0" rtl="0" algn="l">
                        <a:spcBef>
                          <a:spcPts val="0"/>
                        </a:spcBef>
                        <a:spcAft>
                          <a:spcPts val="0"/>
                        </a:spcAft>
                        <a:buNone/>
                      </a:pPr>
                      <a:r>
                        <a:rPr lang="en"/>
                        <a:t>9</a:t>
                      </a:r>
                      <a:endParaRPr/>
                    </a:p>
                  </a:txBody>
                  <a:tcPr marT="91425" marB="91425" marR="91425" marL="91425"/>
                </a:tc>
                <a:tc>
                  <a:txBody>
                    <a:bodyPr/>
                    <a:lstStyle/>
                    <a:p>
                      <a:pPr indent="0" lvl="0" marL="0" rtl="0" algn="l">
                        <a:spcBef>
                          <a:spcPts val="0"/>
                        </a:spcBef>
                        <a:spcAft>
                          <a:spcPts val="0"/>
                        </a:spcAft>
                        <a:buNone/>
                      </a:pPr>
                      <a:r>
                        <a:rPr lang="en"/>
                        <a:t>11</a:t>
                      </a:r>
                      <a:endParaRPr/>
                    </a:p>
                  </a:txBody>
                  <a:tcPr marT="91425" marB="91425" marR="91425" marL="91425"/>
                </a:tc>
                <a:tc>
                  <a:txBody>
                    <a:bodyPr/>
                    <a:lstStyle/>
                    <a:p>
                      <a:pPr indent="0" lvl="0" marL="0" rtl="0" algn="l">
                        <a:spcBef>
                          <a:spcPts val="0"/>
                        </a:spcBef>
                        <a:spcAft>
                          <a:spcPts val="0"/>
                        </a:spcAft>
                        <a:buNone/>
                      </a:pPr>
                      <a:r>
                        <a:rPr lang="en"/>
                        <a:t>9</a:t>
                      </a:r>
                      <a:endParaRPr/>
                    </a:p>
                  </a:txBody>
                  <a:tcPr marT="91425" marB="91425" marR="91425" marL="91425"/>
                </a:tc>
                <a:tc>
                  <a:txBody>
                    <a:bodyPr/>
                    <a:lstStyle/>
                    <a:p>
                      <a:pPr indent="0" lvl="0" marL="0" rtl="0" algn="l">
                        <a:spcBef>
                          <a:spcPts val="0"/>
                        </a:spcBef>
                        <a:spcAft>
                          <a:spcPts val="0"/>
                        </a:spcAft>
                        <a:buNone/>
                      </a:pPr>
                      <a:r>
                        <a:rPr lang="en"/>
                        <a:t>10</a:t>
                      </a:r>
                      <a:endParaRPr/>
                    </a:p>
                  </a:txBody>
                  <a:tcPr marT="91425" marB="91425" marR="91425" marL="91425"/>
                </a:tc>
                <a:tc>
                  <a:txBody>
                    <a:bodyPr/>
                    <a:lstStyle/>
                    <a:p>
                      <a:pPr indent="0" lvl="0" marL="0" rtl="0" algn="l">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None/>
                      </a:pPr>
                      <a:r>
                        <a:rPr b="1" lang="en">
                          <a:solidFill>
                            <a:srgbClr val="FFFFFF"/>
                          </a:solidFill>
                        </a:rPr>
                        <a:t>5</a:t>
                      </a:r>
                      <a:endParaRPr b="1">
                        <a:solidFill>
                          <a:srgbClr val="FFFFFF"/>
                        </a:solidFill>
                      </a:endParaRPr>
                    </a:p>
                  </a:txBody>
                  <a:tcPr marT="91425" marB="91425" marR="91425" marL="91425">
                    <a:solidFill>
                      <a:srgbClr val="9900FF"/>
                    </a:solidFill>
                  </a:tcPr>
                </a:tc>
              </a:tr>
              <a:tr h="381000">
                <a:tc>
                  <a:txBody>
                    <a:bodyPr/>
                    <a:lstStyle/>
                    <a:p>
                      <a:pPr indent="0" lvl="0" marL="0" rtl="0" algn="l">
                        <a:spcBef>
                          <a:spcPts val="0"/>
                        </a:spcBef>
                        <a:spcAft>
                          <a:spcPts val="0"/>
                        </a:spcAft>
                        <a:buNone/>
                      </a:pPr>
                      <a:r>
                        <a:rPr b="1" lang="en">
                          <a:solidFill>
                            <a:srgbClr val="FFFFFF"/>
                          </a:solidFill>
                        </a:rPr>
                        <a:t>ENA 101</a:t>
                      </a:r>
                      <a:endParaRPr b="1">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lang="en"/>
                        <a:t>29</a:t>
                      </a:r>
                      <a:endParaRPr/>
                    </a:p>
                  </a:txBody>
                  <a:tcPr marT="91425" marB="91425" marR="91425" marL="91425"/>
                </a:tc>
                <a:tc>
                  <a:txBody>
                    <a:bodyPr/>
                    <a:lstStyle/>
                    <a:p>
                      <a:pPr indent="0" lvl="0" marL="0" rtl="0" algn="l">
                        <a:spcBef>
                          <a:spcPts val="0"/>
                        </a:spcBef>
                        <a:spcAft>
                          <a:spcPts val="0"/>
                        </a:spcAft>
                        <a:buNone/>
                      </a:pPr>
                      <a:r>
                        <a:rPr lang="en"/>
                        <a:t>27</a:t>
                      </a:r>
                      <a:endParaRPr/>
                    </a:p>
                  </a:txBody>
                  <a:tcPr marT="91425" marB="91425" marR="91425" marL="91425"/>
                </a:tc>
                <a:tc>
                  <a:txBody>
                    <a:bodyPr/>
                    <a:lstStyle/>
                    <a:p>
                      <a:pPr indent="0" lvl="0" marL="0" rtl="0" algn="l">
                        <a:spcBef>
                          <a:spcPts val="0"/>
                        </a:spcBef>
                        <a:spcAft>
                          <a:spcPts val="0"/>
                        </a:spcAft>
                        <a:buNone/>
                      </a:pPr>
                      <a:r>
                        <a:rPr lang="en"/>
                        <a:t>29</a:t>
                      </a:r>
                      <a:endParaRPr/>
                    </a:p>
                  </a:txBody>
                  <a:tcPr marT="91425" marB="91425" marR="91425" marL="91425"/>
                </a:tc>
                <a:tc>
                  <a:txBody>
                    <a:bodyPr/>
                    <a:lstStyle/>
                    <a:p>
                      <a:pPr indent="0" lvl="0" marL="0" rtl="0" algn="l">
                        <a:spcBef>
                          <a:spcPts val="0"/>
                        </a:spcBef>
                        <a:spcAft>
                          <a:spcPts val="0"/>
                        </a:spcAft>
                        <a:buNone/>
                      </a:pPr>
                      <a:r>
                        <a:rPr lang="en"/>
                        <a:t>25</a:t>
                      </a:r>
                      <a:endParaRPr/>
                    </a:p>
                  </a:txBody>
                  <a:tcPr marT="91425" marB="91425" marR="91425" marL="91425"/>
                </a:tc>
                <a:tc>
                  <a:txBody>
                    <a:bodyPr/>
                    <a:lstStyle/>
                    <a:p>
                      <a:pPr indent="0" lvl="0" marL="0" rtl="0" algn="l">
                        <a:spcBef>
                          <a:spcPts val="0"/>
                        </a:spcBef>
                        <a:spcAft>
                          <a:spcPts val="0"/>
                        </a:spcAft>
                        <a:buNone/>
                      </a:pPr>
                      <a:r>
                        <a:rPr lang="en"/>
                        <a:t>29</a:t>
                      </a:r>
                      <a:endParaRPr/>
                    </a:p>
                  </a:txBody>
                  <a:tcPr marT="91425" marB="91425" marR="91425" marL="91425"/>
                </a:tc>
                <a:tc>
                  <a:txBody>
                    <a:bodyPr/>
                    <a:lstStyle/>
                    <a:p>
                      <a:pPr indent="0" lvl="0" marL="0" rtl="0" algn="l">
                        <a:spcBef>
                          <a:spcPts val="0"/>
                        </a:spcBef>
                        <a:spcAft>
                          <a:spcPts val="0"/>
                        </a:spcAft>
                        <a:buNone/>
                      </a:pPr>
                      <a:r>
                        <a:rPr lang="en"/>
                        <a:t>25</a:t>
                      </a:r>
                      <a:endParaRPr/>
                    </a:p>
                  </a:txBody>
                  <a:tcPr marT="91425" marB="91425" marR="91425" marL="91425"/>
                </a:tc>
                <a:tc>
                  <a:txBody>
                    <a:bodyPr/>
                    <a:lstStyle/>
                    <a:p>
                      <a:pPr indent="0" lvl="0" marL="0" rtl="0" algn="l">
                        <a:spcBef>
                          <a:spcPts val="0"/>
                        </a:spcBef>
                        <a:spcAft>
                          <a:spcPts val="0"/>
                        </a:spcAft>
                        <a:buNone/>
                      </a:pPr>
                      <a:r>
                        <a:rPr lang="en"/>
                        <a:t>31</a:t>
                      </a:r>
                      <a:endParaRPr/>
                    </a:p>
                  </a:txBody>
                  <a:tcPr marT="91425" marB="91425" marR="91425" marL="91425"/>
                </a:tc>
                <a:tc>
                  <a:txBody>
                    <a:bodyPr/>
                    <a:lstStyle/>
                    <a:p>
                      <a:pPr indent="0" lvl="0" marL="0" rtl="0" algn="l">
                        <a:spcBef>
                          <a:spcPts val="0"/>
                        </a:spcBef>
                        <a:spcAft>
                          <a:spcPts val="0"/>
                        </a:spcAft>
                        <a:buNone/>
                      </a:pPr>
                      <a:r>
                        <a:rPr b="1" lang="en">
                          <a:solidFill>
                            <a:srgbClr val="FFFFFF"/>
                          </a:solidFill>
                        </a:rPr>
                        <a:t>26</a:t>
                      </a:r>
                      <a:endParaRPr b="1">
                        <a:solidFill>
                          <a:srgbClr val="FFFFFF"/>
                        </a:solidFill>
                      </a:endParaRPr>
                    </a:p>
                  </a:txBody>
                  <a:tcPr marT="91425" marB="91425" marR="91425" marL="91425">
                    <a:solidFill>
                      <a:srgbClr val="9900FF"/>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4"/>
          <p:cNvSpPr txBox="1"/>
          <p:nvPr>
            <p:ph idx="1" type="body"/>
          </p:nvPr>
        </p:nvSpPr>
        <p:spPr>
          <a:xfrm>
            <a:off x="0" y="4454700"/>
            <a:ext cx="75996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Raleway"/>
                <a:ea typeface="Raleway"/>
                <a:cs typeface="Raleway"/>
                <a:sym typeface="Raleway"/>
              </a:rPr>
              <a:t>LaGuardia: </a:t>
            </a:r>
            <a:r>
              <a:rPr b="1" lang="en" sz="3000">
                <a:latin typeface="Raleway"/>
                <a:ea typeface="Raleway"/>
                <a:cs typeface="Raleway"/>
                <a:sym typeface="Raleway"/>
              </a:rPr>
              <a:t>Comparative Pass Rates</a:t>
            </a:r>
            <a:endParaRPr b="1" sz="3000">
              <a:latin typeface="Raleway"/>
              <a:ea typeface="Raleway"/>
              <a:cs typeface="Raleway"/>
              <a:sym typeface="Raleway"/>
            </a:endParaRPr>
          </a:p>
        </p:txBody>
      </p:sp>
      <p:pic>
        <p:nvPicPr>
          <p:cNvPr id="366" name="Google Shape;366;p64"/>
          <p:cNvPicPr preferRelativeResize="0"/>
          <p:nvPr/>
        </p:nvPicPr>
        <p:blipFill>
          <a:blip r:embed="rId3">
            <a:alphaModFix/>
          </a:blip>
          <a:stretch>
            <a:fillRect/>
          </a:stretch>
        </p:blipFill>
        <p:spPr>
          <a:xfrm>
            <a:off x="0" y="0"/>
            <a:ext cx="9143999" cy="4515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idx="1" type="body"/>
          </p:nvPr>
        </p:nvSpPr>
        <p:spPr>
          <a:xfrm>
            <a:off x="311700" y="4230575"/>
            <a:ext cx="64650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Raleway"/>
                <a:ea typeface="Raleway"/>
                <a:cs typeface="Raleway"/>
                <a:sym typeface="Raleway"/>
              </a:rPr>
              <a:t>LaGuardia: ENA 101 Grade Distribution</a:t>
            </a:r>
            <a:endParaRPr b="1" sz="3000">
              <a:latin typeface="Raleway"/>
              <a:ea typeface="Raleway"/>
              <a:cs typeface="Raleway"/>
              <a:sym typeface="Raleway"/>
            </a:endParaRPr>
          </a:p>
        </p:txBody>
      </p:sp>
      <p:pic>
        <p:nvPicPr>
          <p:cNvPr id="372" name="Google Shape;372;p65"/>
          <p:cNvPicPr preferRelativeResize="0"/>
          <p:nvPr/>
        </p:nvPicPr>
        <p:blipFill>
          <a:blip r:embed="rId3">
            <a:alphaModFix/>
          </a:blip>
          <a:stretch>
            <a:fillRect/>
          </a:stretch>
        </p:blipFill>
        <p:spPr>
          <a:xfrm>
            <a:off x="0" y="519125"/>
            <a:ext cx="9144001" cy="3420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6"/>
          <p:cNvSpPr txBox="1"/>
          <p:nvPr>
            <p:ph idx="1" type="body"/>
          </p:nvPr>
        </p:nvSpPr>
        <p:spPr>
          <a:xfrm>
            <a:off x="94025" y="4091750"/>
            <a:ext cx="8914200" cy="7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Raleway"/>
                <a:ea typeface="Raleway"/>
                <a:cs typeface="Raleway"/>
                <a:sym typeface="Raleway"/>
              </a:rPr>
              <a:t>LaGuardia: </a:t>
            </a:r>
            <a:r>
              <a:rPr b="1" lang="en" sz="3000">
                <a:latin typeface="Raleway"/>
                <a:ea typeface="Raleway"/>
                <a:cs typeface="Raleway"/>
                <a:sym typeface="Raleway"/>
              </a:rPr>
              <a:t>ENG 102 Pass Rates Based on Original Placement</a:t>
            </a:r>
            <a:endParaRPr b="1" sz="3000">
              <a:latin typeface="Raleway"/>
              <a:ea typeface="Raleway"/>
              <a:cs typeface="Raleway"/>
              <a:sym typeface="Raleway"/>
            </a:endParaRPr>
          </a:p>
        </p:txBody>
      </p:sp>
      <p:pic>
        <p:nvPicPr>
          <p:cNvPr id="378" name="Google Shape;378;p66"/>
          <p:cNvPicPr preferRelativeResize="0"/>
          <p:nvPr/>
        </p:nvPicPr>
        <p:blipFill>
          <a:blip r:embed="rId3">
            <a:alphaModFix/>
          </a:blip>
          <a:stretch>
            <a:fillRect/>
          </a:stretch>
        </p:blipFill>
        <p:spPr>
          <a:xfrm>
            <a:off x="55325" y="331050"/>
            <a:ext cx="8991600" cy="33251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7"/>
          <p:cNvSpPr txBox="1"/>
          <p:nvPr>
            <p:ph idx="1" type="body"/>
          </p:nvPr>
        </p:nvSpPr>
        <p:spPr>
          <a:xfrm>
            <a:off x="311700" y="4061950"/>
            <a:ext cx="8696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Raleway"/>
                <a:ea typeface="Raleway"/>
                <a:cs typeface="Raleway"/>
                <a:sym typeface="Raleway"/>
              </a:rPr>
              <a:t>LaGuardia: </a:t>
            </a:r>
            <a:r>
              <a:rPr b="1" lang="en" sz="3000">
                <a:latin typeface="Raleway"/>
                <a:ea typeface="Raleway"/>
                <a:cs typeface="Raleway"/>
                <a:sym typeface="Raleway"/>
              </a:rPr>
              <a:t>ESL vs. Non-ESL ENA 101 Pass Rates</a:t>
            </a:r>
            <a:endParaRPr b="1" sz="3000">
              <a:latin typeface="Raleway"/>
              <a:ea typeface="Raleway"/>
              <a:cs typeface="Raleway"/>
              <a:sym typeface="Raleway"/>
            </a:endParaRPr>
          </a:p>
        </p:txBody>
      </p:sp>
      <p:pic>
        <p:nvPicPr>
          <p:cNvPr id="384" name="Google Shape;384;p67"/>
          <p:cNvPicPr preferRelativeResize="0"/>
          <p:nvPr/>
        </p:nvPicPr>
        <p:blipFill>
          <a:blip r:embed="rId3">
            <a:alphaModFix/>
          </a:blip>
          <a:stretch>
            <a:fillRect/>
          </a:stretch>
        </p:blipFill>
        <p:spPr>
          <a:xfrm>
            <a:off x="56763" y="1045700"/>
            <a:ext cx="9030476" cy="1935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Pre and post essays from 23 sections</a:t>
            </a:r>
            <a:endParaRPr sz="2400"/>
          </a:p>
          <a:p>
            <a:pPr indent="-381000" lvl="0" marL="457200" rtl="0" algn="l">
              <a:spcBef>
                <a:spcPts val="0"/>
              </a:spcBef>
              <a:spcAft>
                <a:spcPts val="0"/>
              </a:spcAft>
              <a:buSzPts val="2400"/>
              <a:buChar char="●"/>
            </a:pPr>
            <a:r>
              <a:rPr lang="en" sz="2400"/>
              <a:t>220 pre essays</a:t>
            </a:r>
            <a:endParaRPr sz="2400"/>
          </a:p>
          <a:p>
            <a:pPr indent="-381000" lvl="0" marL="457200" rtl="0" algn="l">
              <a:spcBef>
                <a:spcPts val="0"/>
              </a:spcBef>
              <a:spcAft>
                <a:spcPts val="0"/>
              </a:spcAft>
              <a:buSzPts val="2400"/>
              <a:buChar char="●"/>
            </a:pPr>
            <a:r>
              <a:rPr lang="en" sz="2400"/>
              <a:t>210 post essays</a:t>
            </a:r>
            <a:endParaRPr sz="2400"/>
          </a:p>
          <a:p>
            <a:pPr indent="-381000" lvl="0" marL="457200" rtl="0" algn="l">
              <a:spcBef>
                <a:spcPts val="0"/>
              </a:spcBef>
              <a:spcAft>
                <a:spcPts val="0"/>
              </a:spcAft>
              <a:buSzPts val="2400"/>
              <a:buChar char="●"/>
            </a:pPr>
            <a:r>
              <a:rPr lang="en" sz="2400"/>
              <a:t>5 scorers: J. Elizabeth Clark, Tara Coleman, Rochell Isaac, Marisa Klages-Bombich, Sue Livingston</a:t>
            </a:r>
            <a:endParaRPr sz="2400"/>
          </a:p>
          <a:p>
            <a:pPr indent="-381000" lvl="0" marL="457200" rtl="0" algn="l">
              <a:spcBef>
                <a:spcPts val="0"/>
              </a:spcBef>
              <a:spcAft>
                <a:spcPts val="0"/>
              </a:spcAft>
              <a:buSzPts val="2400"/>
              <a:buChar char="●"/>
            </a:pPr>
            <a:r>
              <a:rPr lang="en" sz="2400"/>
              <a:t>Each essay read twice; third reads for scorer discrepancies</a:t>
            </a:r>
            <a:endParaRPr sz="2400"/>
          </a:p>
          <a:p>
            <a:pPr indent="-381000" lvl="0" marL="457200" rtl="0" algn="l">
              <a:spcBef>
                <a:spcPts val="0"/>
              </a:spcBef>
              <a:spcAft>
                <a:spcPts val="0"/>
              </a:spcAft>
              <a:buSzPts val="2400"/>
              <a:buChar char="●"/>
            </a:pPr>
            <a:r>
              <a:rPr lang="en" sz="2400"/>
              <a:t>Descriptive Assessment process</a:t>
            </a:r>
            <a:endParaRPr sz="2400"/>
          </a:p>
          <a:p>
            <a:pPr indent="0" lvl="0" marL="0" rtl="0" algn="l">
              <a:spcBef>
                <a:spcPts val="1600"/>
              </a:spcBef>
              <a:spcAft>
                <a:spcPts val="1600"/>
              </a:spcAft>
              <a:buNone/>
            </a:pPr>
            <a:r>
              <a:t/>
            </a:r>
            <a:endParaRPr/>
          </a:p>
        </p:txBody>
      </p:sp>
      <p:sp>
        <p:nvSpPr>
          <p:cNvPr id="390" name="Google Shape;390;p6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ENA 2018-2019 Assessment</a:t>
            </a:r>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69"/>
          <p:cNvPicPr preferRelativeResize="0"/>
          <p:nvPr/>
        </p:nvPicPr>
        <p:blipFill>
          <a:blip r:embed="rId3">
            <a:alphaModFix/>
          </a:blip>
          <a:stretch>
            <a:fillRect/>
          </a:stretch>
        </p:blipFill>
        <p:spPr>
          <a:xfrm>
            <a:off x="1034450" y="0"/>
            <a:ext cx="7075091" cy="5143500"/>
          </a:xfrm>
          <a:prstGeom prst="rect">
            <a:avLst/>
          </a:prstGeom>
          <a:noFill/>
          <a:ln>
            <a:noFill/>
          </a:ln>
        </p:spPr>
      </p:pic>
      <p:pic>
        <p:nvPicPr>
          <p:cNvPr id="396" name="Google Shape;396;p69"/>
          <p:cNvPicPr preferRelativeResize="0"/>
          <p:nvPr/>
        </p:nvPicPr>
        <p:blipFill>
          <a:blip r:embed="rId3">
            <a:alphaModFix/>
          </a:blip>
          <a:stretch>
            <a:fillRect/>
          </a:stretch>
        </p:blipFill>
        <p:spPr>
          <a:xfrm>
            <a:off x="1186850" y="0"/>
            <a:ext cx="7075091"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70"/>
          <p:cNvPicPr preferRelativeResize="0"/>
          <p:nvPr/>
        </p:nvPicPr>
        <p:blipFill>
          <a:blip r:embed="rId3">
            <a:alphaModFix/>
          </a:blip>
          <a:stretch>
            <a:fillRect/>
          </a:stretch>
        </p:blipFill>
        <p:spPr>
          <a:xfrm>
            <a:off x="152400" y="345400"/>
            <a:ext cx="8839200" cy="44526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71"/>
          <p:cNvPicPr preferRelativeResize="0"/>
          <p:nvPr/>
        </p:nvPicPr>
        <p:blipFill>
          <a:blip r:embed="rId3">
            <a:alphaModFix/>
          </a:blip>
          <a:stretch>
            <a:fillRect/>
          </a:stretch>
        </p:blipFill>
        <p:spPr>
          <a:xfrm>
            <a:off x="934713" y="0"/>
            <a:ext cx="7274587" cy="51434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0" name="Shape 410"/>
        <p:cNvGrpSpPr/>
        <p:nvPr/>
      </p:nvGrpSpPr>
      <p:grpSpPr>
        <a:xfrm>
          <a:off x="0" y="0"/>
          <a:ext cx="0" cy="0"/>
          <a:chOff x="0" y="0"/>
          <a:chExt cx="0" cy="0"/>
        </a:xfrm>
      </p:grpSpPr>
      <p:pic>
        <p:nvPicPr>
          <p:cNvPr id="411" name="Google Shape;411;p72"/>
          <p:cNvPicPr preferRelativeResize="0"/>
          <p:nvPr/>
        </p:nvPicPr>
        <p:blipFill>
          <a:blip r:embed="rId3">
            <a:alphaModFix/>
          </a:blip>
          <a:stretch>
            <a:fillRect/>
          </a:stretch>
        </p:blipFill>
        <p:spPr>
          <a:xfrm>
            <a:off x="0" y="0"/>
            <a:ext cx="8356883" cy="5143500"/>
          </a:xfrm>
          <a:prstGeom prst="rect">
            <a:avLst/>
          </a:prstGeom>
          <a:noFill/>
          <a:ln>
            <a:noFill/>
          </a:ln>
        </p:spPr>
      </p:pic>
      <p:sp>
        <p:nvSpPr>
          <p:cNvPr id="412" name="Google Shape;412;p72"/>
          <p:cNvSpPr/>
          <p:nvPr/>
        </p:nvSpPr>
        <p:spPr>
          <a:xfrm>
            <a:off x="224125" y="1143000"/>
            <a:ext cx="358500" cy="24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2"/>
          <p:cNvSpPr/>
          <p:nvPr/>
        </p:nvSpPr>
        <p:spPr>
          <a:xfrm>
            <a:off x="7463125" y="1479175"/>
            <a:ext cx="694800" cy="34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2"/>
          <p:cNvSpPr txBox="1"/>
          <p:nvPr/>
        </p:nvSpPr>
        <p:spPr>
          <a:xfrm>
            <a:off x="6432375" y="1344675"/>
            <a:ext cx="1792800" cy="40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999999"/>
                </a:solidFill>
                <a:latin typeface="Raleway"/>
                <a:ea typeface="Raleway"/>
                <a:cs typeface="Raleway"/>
                <a:sym typeface="Raleway"/>
              </a:rPr>
              <a:t>Below 099</a:t>
            </a:r>
            <a:endParaRPr b="1" sz="2400">
              <a:solidFill>
                <a:srgbClr val="999999"/>
              </a:solidFill>
              <a:latin typeface="Raleway"/>
              <a:ea typeface="Raleway"/>
              <a:cs typeface="Raleway"/>
              <a:sym typeface="Raleway"/>
            </a:endParaRPr>
          </a:p>
        </p:txBody>
      </p:sp>
      <p:sp>
        <p:nvSpPr>
          <p:cNvPr id="415" name="Google Shape;415;p72"/>
          <p:cNvSpPr txBox="1"/>
          <p:nvPr/>
        </p:nvSpPr>
        <p:spPr>
          <a:xfrm>
            <a:off x="-145650" y="941175"/>
            <a:ext cx="1792800" cy="40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999999"/>
                </a:solidFill>
                <a:latin typeface="Raleway"/>
                <a:ea typeface="Raleway"/>
                <a:cs typeface="Raleway"/>
                <a:sym typeface="Raleway"/>
              </a:rPr>
              <a:t>101-level</a:t>
            </a:r>
            <a:endParaRPr b="1" sz="2400">
              <a:solidFill>
                <a:srgbClr val="999999"/>
              </a:solidFill>
              <a:latin typeface="Raleway"/>
              <a:ea typeface="Raleway"/>
              <a:cs typeface="Raleway"/>
              <a:sym typeface="Raleway"/>
            </a:endParaRPr>
          </a:p>
        </p:txBody>
      </p:sp>
      <p:sp>
        <p:nvSpPr>
          <p:cNvPr id="416" name="Google Shape;416;p72"/>
          <p:cNvSpPr/>
          <p:nvPr/>
        </p:nvSpPr>
        <p:spPr>
          <a:xfrm>
            <a:off x="224125" y="3626200"/>
            <a:ext cx="358500" cy="24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2"/>
          <p:cNvSpPr txBox="1"/>
          <p:nvPr/>
        </p:nvSpPr>
        <p:spPr>
          <a:xfrm>
            <a:off x="-67225" y="3413275"/>
            <a:ext cx="1792800" cy="40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999999"/>
                </a:solidFill>
                <a:latin typeface="Raleway"/>
                <a:ea typeface="Raleway"/>
                <a:cs typeface="Raleway"/>
                <a:sym typeface="Raleway"/>
              </a:rPr>
              <a:t>099</a:t>
            </a:r>
            <a:r>
              <a:rPr b="1" lang="en" sz="2400">
                <a:solidFill>
                  <a:srgbClr val="999999"/>
                </a:solidFill>
                <a:latin typeface="Raleway"/>
                <a:ea typeface="Raleway"/>
                <a:cs typeface="Raleway"/>
                <a:sym typeface="Raleway"/>
              </a:rPr>
              <a:t>-level</a:t>
            </a:r>
            <a:endParaRPr b="1" sz="2400">
              <a:solidFill>
                <a:srgbClr val="999999"/>
              </a:solidFill>
              <a:latin typeface="Raleway"/>
              <a:ea typeface="Raleway"/>
              <a:cs typeface="Raleway"/>
              <a:sym typeface="Raleway"/>
            </a:endParaRPr>
          </a:p>
        </p:txBody>
      </p:sp>
      <p:sp>
        <p:nvSpPr>
          <p:cNvPr id="418" name="Google Shape;418;p72"/>
          <p:cNvSpPr/>
          <p:nvPr/>
        </p:nvSpPr>
        <p:spPr>
          <a:xfrm>
            <a:off x="134475" y="190500"/>
            <a:ext cx="694800" cy="40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2"/>
          <p:cNvSpPr txBox="1"/>
          <p:nvPr/>
        </p:nvSpPr>
        <p:spPr>
          <a:xfrm>
            <a:off x="56025" y="89650"/>
            <a:ext cx="1949700" cy="7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lt2"/>
                </a:solidFill>
                <a:latin typeface="Raleway"/>
                <a:ea typeface="Raleway"/>
                <a:cs typeface="Raleway"/>
                <a:sym typeface="Raleway"/>
              </a:rPr>
              <a:t>Pre</a:t>
            </a:r>
            <a:endParaRPr b="1" sz="4800">
              <a:solidFill>
                <a:schemeClr val="lt2"/>
              </a:solidFill>
              <a:latin typeface="Raleway"/>
              <a:ea typeface="Raleway"/>
              <a:cs typeface="Raleway"/>
              <a:sym typeface="Ralew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73"/>
          <p:cNvPicPr preferRelativeResize="0"/>
          <p:nvPr/>
        </p:nvPicPr>
        <p:blipFill>
          <a:blip r:embed="rId3">
            <a:alphaModFix/>
          </a:blip>
          <a:stretch>
            <a:fillRect/>
          </a:stretch>
        </p:blipFill>
        <p:spPr>
          <a:xfrm>
            <a:off x="156863" y="25775"/>
            <a:ext cx="8273129" cy="5091951"/>
          </a:xfrm>
          <a:prstGeom prst="rect">
            <a:avLst/>
          </a:prstGeom>
          <a:noFill/>
          <a:ln>
            <a:noFill/>
          </a:ln>
        </p:spPr>
      </p:pic>
      <p:sp>
        <p:nvSpPr>
          <p:cNvPr id="425" name="Google Shape;425;p73"/>
          <p:cNvSpPr/>
          <p:nvPr/>
        </p:nvSpPr>
        <p:spPr>
          <a:xfrm>
            <a:off x="7788100" y="2532525"/>
            <a:ext cx="437100" cy="302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3"/>
          <p:cNvSpPr txBox="1"/>
          <p:nvPr/>
        </p:nvSpPr>
        <p:spPr>
          <a:xfrm>
            <a:off x="6603350" y="2370000"/>
            <a:ext cx="1737000" cy="40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999999"/>
                </a:solidFill>
                <a:latin typeface="Raleway"/>
                <a:ea typeface="Raleway"/>
                <a:cs typeface="Raleway"/>
                <a:sym typeface="Raleway"/>
              </a:rPr>
              <a:t>101</a:t>
            </a:r>
            <a:r>
              <a:rPr b="1" lang="en" sz="2400">
                <a:solidFill>
                  <a:srgbClr val="999999"/>
                </a:solidFill>
                <a:latin typeface="Raleway"/>
                <a:ea typeface="Raleway"/>
                <a:cs typeface="Raleway"/>
                <a:sym typeface="Raleway"/>
              </a:rPr>
              <a:t>-level</a:t>
            </a:r>
            <a:endParaRPr b="1" sz="2400">
              <a:solidFill>
                <a:srgbClr val="999999"/>
              </a:solidFill>
              <a:latin typeface="Raleway"/>
              <a:ea typeface="Raleway"/>
              <a:cs typeface="Raleway"/>
              <a:sym typeface="Raleway"/>
            </a:endParaRPr>
          </a:p>
        </p:txBody>
      </p:sp>
      <p:sp>
        <p:nvSpPr>
          <p:cNvPr id="427" name="Google Shape;427;p73"/>
          <p:cNvSpPr/>
          <p:nvPr/>
        </p:nvSpPr>
        <p:spPr>
          <a:xfrm>
            <a:off x="358600" y="3563475"/>
            <a:ext cx="302400" cy="24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3"/>
          <p:cNvSpPr txBox="1"/>
          <p:nvPr/>
        </p:nvSpPr>
        <p:spPr>
          <a:xfrm>
            <a:off x="156875" y="3357250"/>
            <a:ext cx="1737000" cy="40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999999"/>
                </a:solidFill>
                <a:latin typeface="Raleway"/>
                <a:ea typeface="Raleway"/>
                <a:cs typeface="Raleway"/>
                <a:sym typeface="Raleway"/>
              </a:rPr>
              <a:t>099-level</a:t>
            </a:r>
            <a:endParaRPr b="1" sz="2400">
              <a:solidFill>
                <a:srgbClr val="999999"/>
              </a:solidFill>
              <a:latin typeface="Raleway"/>
              <a:ea typeface="Raleway"/>
              <a:cs typeface="Raleway"/>
              <a:sym typeface="Raleway"/>
            </a:endParaRPr>
          </a:p>
        </p:txBody>
      </p:sp>
      <p:sp>
        <p:nvSpPr>
          <p:cNvPr id="429" name="Google Shape;429;p73"/>
          <p:cNvSpPr/>
          <p:nvPr/>
        </p:nvSpPr>
        <p:spPr>
          <a:xfrm>
            <a:off x="358600" y="1860175"/>
            <a:ext cx="381000" cy="24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3"/>
          <p:cNvSpPr txBox="1"/>
          <p:nvPr/>
        </p:nvSpPr>
        <p:spPr>
          <a:xfrm>
            <a:off x="100850" y="1648325"/>
            <a:ext cx="1737000" cy="40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999999"/>
                </a:solidFill>
                <a:latin typeface="Raleway"/>
                <a:ea typeface="Raleway"/>
                <a:cs typeface="Raleway"/>
                <a:sym typeface="Raleway"/>
              </a:rPr>
              <a:t>102-level</a:t>
            </a:r>
            <a:endParaRPr b="1" sz="2400">
              <a:solidFill>
                <a:srgbClr val="999999"/>
              </a:solidFill>
              <a:latin typeface="Raleway"/>
              <a:ea typeface="Raleway"/>
              <a:cs typeface="Raleway"/>
              <a:sym typeface="Raleway"/>
            </a:endParaRPr>
          </a:p>
        </p:txBody>
      </p:sp>
      <p:sp>
        <p:nvSpPr>
          <p:cNvPr id="431" name="Google Shape;431;p73"/>
          <p:cNvSpPr/>
          <p:nvPr/>
        </p:nvSpPr>
        <p:spPr>
          <a:xfrm>
            <a:off x="313775" y="201700"/>
            <a:ext cx="907800" cy="49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3"/>
          <p:cNvSpPr txBox="1"/>
          <p:nvPr/>
        </p:nvSpPr>
        <p:spPr>
          <a:xfrm>
            <a:off x="156875" y="156875"/>
            <a:ext cx="1871400" cy="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999999"/>
                </a:solidFill>
                <a:latin typeface="Raleway"/>
                <a:ea typeface="Raleway"/>
                <a:cs typeface="Raleway"/>
                <a:sym typeface="Raleway"/>
              </a:rPr>
              <a:t>Post</a:t>
            </a:r>
            <a:endParaRPr b="1" sz="4800">
              <a:solidFill>
                <a:srgbClr val="999999"/>
              </a:solidFill>
              <a:latin typeface="Raleway"/>
              <a:ea typeface="Raleway"/>
              <a:cs typeface="Raleway"/>
              <a:sym typeface="Raleway"/>
            </a:endParaRPr>
          </a:p>
        </p:txBody>
      </p:sp>
      <p:sp>
        <p:nvSpPr>
          <p:cNvPr id="433" name="Google Shape;433;p73"/>
          <p:cNvSpPr txBox="1"/>
          <p:nvPr/>
        </p:nvSpPr>
        <p:spPr>
          <a:xfrm>
            <a:off x="3406600" y="3121875"/>
            <a:ext cx="627600" cy="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19</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(9%)</a:t>
            </a:r>
            <a:endParaRPr b="1">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162425" y="445025"/>
            <a:ext cx="8817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LaGuardia’s</a:t>
            </a:r>
            <a:r>
              <a:rPr lang="en">
                <a:solidFill>
                  <a:schemeClr val="dk1"/>
                </a:solidFill>
              </a:rPr>
              <a:t> structure: pure ALP model (CCBC)</a:t>
            </a:r>
            <a:endParaRPr>
              <a:solidFill>
                <a:schemeClr val="dk1"/>
              </a:solidFill>
            </a:endParaRPr>
          </a:p>
        </p:txBody>
      </p:sp>
      <p:sp>
        <p:nvSpPr>
          <p:cNvPr id="161" name="Google Shape;161;p29"/>
          <p:cNvSpPr txBox="1"/>
          <p:nvPr/>
        </p:nvSpPr>
        <p:spPr>
          <a:xfrm>
            <a:off x="2639225" y="1454575"/>
            <a:ext cx="6418200" cy="3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graphicFrame>
        <p:nvGraphicFramePr>
          <p:cNvPr id="162" name="Google Shape;162;p29"/>
          <p:cNvGraphicFramePr/>
          <p:nvPr/>
        </p:nvGraphicFramePr>
        <p:xfrm>
          <a:off x="2294425" y="1312775"/>
          <a:ext cx="3000000" cy="3000000"/>
        </p:xfrm>
        <a:graphic>
          <a:graphicData uri="http://schemas.openxmlformats.org/drawingml/2006/table">
            <a:tbl>
              <a:tblPr>
                <a:noFill/>
                <a:tableStyleId>{4F9E36C1-2E95-46D4-90CB-58AF2CDC3EDE}</a:tableStyleId>
              </a:tblPr>
              <a:tblGrid>
                <a:gridCol w="1323375"/>
                <a:gridCol w="1323375"/>
                <a:gridCol w="1323375"/>
                <a:gridCol w="1323375"/>
                <a:gridCol w="1323375"/>
              </a:tblGrid>
              <a:tr h="918825">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lang="en"/>
                        <a:t>Tu</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Th</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r>
              <a:tr h="918825">
                <a:tc>
                  <a:txBody>
                    <a:bodyPr/>
                    <a:lstStyle/>
                    <a:p>
                      <a:pPr indent="0" lvl="0" marL="0" rtl="0" algn="l">
                        <a:spcBef>
                          <a:spcPts val="0"/>
                        </a:spcBef>
                        <a:spcAft>
                          <a:spcPts val="0"/>
                        </a:spcAft>
                        <a:buNone/>
                      </a:pPr>
                      <a:r>
                        <a:rPr lang="en">
                          <a:solidFill>
                            <a:srgbClr val="FFFFFF"/>
                          </a:solidFill>
                        </a:rPr>
                        <a:t>10:30-12:45</a:t>
                      </a:r>
                      <a:endParaRPr>
                        <a:solidFill>
                          <a:srgbClr val="FFFFFF"/>
                        </a:solidFill>
                      </a:endParaRPr>
                    </a:p>
                    <a:p>
                      <a:pPr indent="0" lvl="0" marL="0" rtl="0" algn="l">
                        <a:spcBef>
                          <a:spcPts val="0"/>
                        </a:spcBef>
                        <a:spcAft>
                          <a:spcPts val="0"/>
                        </a:spcAft>
                        <a:buNone/>
                      </a:pPr>
                      <a:r>
                        <a:rPr lang="en">
                          <a:solidFill>
                            <a:srgbClr val="FFFFFF"/>
                          </a:solidFill>
                        </a:rPr>
                        <a:t>Composition I</a:t>
                      </a:r>
                      <a:endParaRPr>
                        <a:solidFill>
                          <a:srgbClr val="FFFFFF"/>
                        </a:solidFill>
                      </a:endParaRPr>
                    </a:p>
                    <a:p>
                      <a:pPr indent="0" lvl="0" marL="0" rtl="0" algn="l">
                        <a:spcBef>
                          <a:spcPts val="0"/>
                        </a:spcBef>
                        <a:spcAft>
                          <a:spcPts val="0"/>
                        </a:spcAft>
                        <a:buNone/>
                      </a:pPr>
                      <a:r>
                        <a:rPr lang="en">
                          <a:solidFill>
                            <a:srgbClr val="FFFFFF"/>
                          </a:solidFill>
                        </a:rPr>
                        <a:t>22 students </a:t>
                      </a:r>
                      <a:endParaRPr>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solidFill>
                            <a:srgbClr val="FFFFFF"/>
                          </a:solidFill>
                        </a:rPr>
                        <a:t>10:30-12:45</a:t>
                      </a:r>
                      <a:endParaRPr>
                        <a:solidFill>
                          <a:srgbClr val="FFFFFF"/>
                        </a:solidFill>
                      </a:endParaRPr>
                    </a:p>
                    <a:p>
                      <a:pPr indent="0" lvl="0" marL="0" rtl="0" algn="l">
                        <a:spcBef>
                          <a:spcPts val="0"/>
                        </a:spcBef>
                        <a:spcAft>
                          <a:spcPts val="0"/>
                        </a:spcAft>
                        <a:buNone/>
                      </a:pPr>
                      <a:r>
                        <a:rPr lang="en">
                          <a:solidFill>
                            <a:srgbClr val="FFFFFF"/>
                          </a:solidFill>
                        </a:rPr>
                        <a:t>Composition I</a:t>
                      </a:r>
                      <a:endParaRPr>
                        <a:solidFill>
                          <a:srgbClr val="FFFFFF"/>
                        </a:solidFill>
                      </a:endParaRPr>
                    </a:p>
                    <a:p>
                      <a:pPr indent="0" lvl="0" marL="0" rtl="0" algn="l">
                        <a:spcBef>
                          <a:spcPts val="0"/>
                        </a:spcBef>
                        <a:spcAft>
                          <a:spcPts val="0"/>
                        </a:spcAft>
                        <a:buNone/>
                      </a:pPr>
                      <a:r>
                        <a:rPr lang="en">
                          <a:solidFill>
                            <a:srgbClr val="FFFFFF"/>
                          </a:solidFill>
                        </a:rPr>
                        <a:t>22 students</a:t>
                      </a:r>
                      <a:endParaRPr>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9188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9188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63" name="Google Shape;163;p29"/>
          <p:cNvSpPr txBox="1"/>
          <p:nvPr/>
        </p:nvSpPr>
        <p:spPr>
          <a:xfrm>
            <a:off x="119975" y="1297625"/>
            <a:ext cx="2174400" cy="3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ALP students are mainstreamed into “regular” Comp I courses with Comp I students</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10 ALP students + 12 non-ALP Composition I students</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Students enroll into the same section using different codes: ENG 101 for regular composition, ENA 101 for ALP</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4 hours of instructional classroom time together</a:t>
            </a:r>
            <a:endParaRPr>
              <a:solidFill>
                <a:schemeClr val="lt2"/>
              </a:solidFill>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Raleway"/>
                <a:ea typeface="Raleway"/>
                <a:cs typeface="Raleway"/>
                <a:sym typeface="Raleway"/>
              </a:rPr>
              <a:t>Pre and Post Comparison</a:t>
            </a:r>
            <a:endParaRPr b="1" sz="3000">
              <a:solidFill>
                <a:schemeClr val="dk1"/>
              </a:solidFill>
              <a:latin typeface="Raleway"/>
              <a:ea typeface="Raleway"/>
              <a:cs typeface="Raleway"/>
              <a:sym typeface="Raleway"/>
            </a:endParaRPr>
          </a:p>
        </p:txBody>
      </p:sp>
      <p:graphicFrame>
        <p:nvGraphicFramePr>
          <p:cNvPr id="439" name="Google Shape;439;p74"/>
          <p:cNvGraphicFramePr/>
          <p:nvPr/>
        </p:nvGraphicFramePr>
        <p:xfrm>
          <a:off x="952500" y="617850"/>
          <a:ext cx="3000000" cy="3000000"/>
        </p:xfrm>
        <a:graphic>
          <a:graphicData uri="http://schemas.openxmlformats.org/drawingml/2006/table">
            <a:tbl>
              <a:tblPr>
                <a:noFill/>
                <a:tableStyleId>{4F9E36C1-2E95-46D4-90CB-58AF2CDC3EDE}</a:tableStyleId>
              </a:tblPr>
              <a:tblGrid>
                <a:gridCol w="2411550"/>
                <a:gridCol w="2411550"/>
                <a:gridCol w="2411550"/>
              </a:tblGrid>
              <a:tr h="559300">
                <a:tc>
                  <a:txBody>
                    <a:bodyPr/>
                    <a:lstStyle/>
                    <a:p>
                      <a:pPr indent="0" lvl="0" marL="0" rtl="0" algn="l">
                        <a:spcBef>
                          <a:spcPts val="0"/>
                        </a:spcBef>
                        <a:spcAft>
                          <a:spcPts val="0"/>
                        </a:spcAft>
                        <a:buNone/>
                      </a:pPr>
                      <a:r>
                        <a:t/>
                      </a:r>
                      <a:endParaRPr sz="2400">
                        <a:solidFill>
                          <a:srgbClr val="FFFFFF"/>
                        </a:solidFill>
                        <a:latin typeface="Source Sans Pro"/>
                        <a:ea typeface="Source Sans Pro"/>
                        <a:cs typeface="Source Sans Pro"/>
                        <a:sym typeface="Source Sans Pro"/>
                      </a:endParaRPr>
                    </a:p>
                  </a:txBody>
                  <a:tcPr marT="91425" marB="91425" marR="91425" marL="91425">
                    <a:solidFill>
                      <a:srgbClr val="9900FF"/>
                    </a:solidFill>
                  </a:tcPr>
                </a:tc>
                <a:tc>
                  <a:txBody>
                    <a:bodyPr/>
                    <a:lstStyle/>
                    <a:p>
                      <a:pPr indent="0" lvl="0" marL="0" rtl="0" algn="l">
                        <a:spcBef>
                          <a:spcPts val="0"/>
                        </a:spcBef>
                        <a:spcAft>
                          <a:spcPts val="0"/>
                        </a:spcAft>
                        <a:buNone/>
                      </a:pPr>
                      <a:r>
                        <a:rPr lang="en" sz="2400">
                          <a:solidFill>
                            <a:srgbClr val="FFFFFF"/>
                          </a:solidFill>
                          <a:latin typeface="Source Sans Pro"/>
                          <a:ea typeface="Source Sans Pro"/>
                          <a:cs typeface="Source Sans Pro"/>
                          <a:sym typeface="Source Sans Pro"/>
                        </a:rPr>
                        <a:t>Pre</a:t>
                      </a:r>
                      <a:endParaRPr sz="2400">
                        <a:solidFill>
                          <a:srgbClr val="FFFFFF"/>
                        </a:solidFill>
                        <a:latin typeface="Source Sans Pro"/>
                        <a:ea typeface="Source Sans Pro"/>
                        <a:cs typeface="Source Sans Pro"/>
                        <a:sym typeface="Source Sans Pro"/>
                      </a:endParaRPr>
                    </a:p>
                  </a:txBody>
                  <a:tcPr marT="91425" marB="91425" marR="91425" marL="91425">
                    <a:solidFill>
                      <a:srgbClr val="9900FF"/>
                    </a:solidFill>
                  </a:tcPr>
                </a:tc>
                <a:tc>
                  <a:txBody>
                    <a:bodyPr/>
                    <a:lstStyle/>
                    <a:p>
                      <a:pPr indent="0" lvl="0" marL="0" rtl="0" algn="l">
                        <a:spcBef>
                          <a:spcPts val="0"/>
                        </a:spcBef>
                        <a:spcAft>
                          <a:spcPts val="0"/>
                        </a:spcAft>
                        <a:buNone/>
                      </a:pPr>
                      <a:r>
                        <a:rPr lang="en" sz="2400">
                          <a:solidFill>
                            <a:srgbClr val="FFFFFF"/>
                          </a:solidFill>
                          <a:latin typeface="Source Sans Pro"/>
                          <a:ea typeface="Source Sans Pro"/>
                          <a:cs typeface="Source Sans Pro"/>
                          <a:sym typeface="Source Sans Pro"/>
                        </a:rPr>
                        <a:t>Post</a:t>
                      </a:r>
                      <a:endParaRPr sz="2400">
                        <a:solidFill>
                          <a:srgbClr val="FFFFFF"/>
                        </a:solidFill>
                        <a:latin typeface="Source Sans Pro"/>
                        <a:ea typeface="Source Sans Pro"/>
                        <a:cs typeface="Source Sans Pro"/>
                        <a:sym typeface="Source Sans Pro"/>
                      </a:endParaRPr>
                    </a:p>
                  </a:txBody>
                  <a:tcPr marT="91425" marB="91425" marR="91425" marL="91425">
                    <a:solidFill>
                      <a:srgbClr val="9900FF"/>
                    </a:solidFill>
                  </a:tcPr>
                </a:tc>
              </a:tr>
              <a:tr h="559300">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Below 099</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64 (29.1%)</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91425" marB="91425" marR="91425" marL="91425">
                    <a:lnR cap="flat" cmpd="sng" w="38100">
                      <a:solidFill>
                        <a:schemeClr val="lt2"/>
                      </a:solidFill>
                      <a:prstDash val="solid"/>
                      <a:round/>
                      <a:headEnd len="sm" w="sm" type="none"/>
                      <a:tailEnd len="sm" w="sm" type="none"/>
                    </a:lnR>
                  </a:tcPr>
                </a:tc>
              </a:tr>
              <a:tr h="559300">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099</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127 (57.7%)</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19 (9%)</a:t>
                      </a:r>
                      <a:endParaRPr sz="2400">
                        <a:latin typeface="Source Sans Pro"/>
                        <a:ea typeface="Source Sans Pro"/>
                        <a:cs typeface="Source Sans Pro"/>
                        <a:sym typeface="Source Sans Pro"/>
                      </a:endParaRPr>
                    </a:p>
                  </a:txBody>
                  <a:tcPr marT="91425" marB="91425" marR="91425" marL="91425"/>
                </a:tc>
              </a:tr>
              <a:tr h="559300">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101</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29 (13.2%)</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114 (54.3%)</a:t>
                      </a:r>
                      <a:endParaRPr sz="2400">
                        <a:latin typeface="Source Sans Pro"/>
                        <a:ea typeface="Source Sans Pro"/>
                        <a:cs typeface="Source Sans Pro"/>
                        <a:sym typeface="Source Sans Pro"/>
                      </a:endParaRPr>
                    </a:p>
                  </a:txBody>
                  <a:tcPr marT="91425" marB="91425" marR="91425" marL="91425"/>
                </a:tc>
              </a:tr>
              <a:tr h="559300">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102</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77 (36.7%)</a:t>
                      </a:r>
                      <a:endParaRPr sz="2400">
                        <a:latin typeface="Source Sans Pro"/>
                        <a:ea typeface="Source Sans Pro"/>
                        <a:cs typeface="Source Sans Pro"/>
                        <a:sym typeface="Source Sans Pro"/>
                      </a:endParaRPr>
                    </a:p>
                  </a:txBody>
                  <a:tcPr marT="91425" marB="91425" marR="91425" marL="91425"/>
                </a:tc>
              </a:tr>
              <a:tr h="559300">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Totals</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220</a:t>
                      </a:r>
                      <a:endParaRPr sz="24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2400">
                          <a:latin typeface="Source Sans Pro"/>
                          <a:ea typeface="Source Sans Pro"/>
                          <a:cs typeface="Source Sans Pro"/>
                          <a:sym typeface="Source Sans Pro"/>
                        </a:rPr>
                        <a:t>210</a:t>
                      </a:r>
                      <a:endParaRPr sz="2400">
                        <a:latin typeface="Source Sans Pro"/>
                        <a:ea typeface="Source Sans Pro"/>
                        <a:cs typeface="Source Sans Pro"/>
                        <a:sym typeface="Source Sans Pro"/>
                      </a:endParaRPr>
                    </a:p>
                  </a:txBody>
                  <a:tcPr marT="91425" marB="91425" marR="91425" marL="91425"/>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5"/>
          <p:cNvSpPr txBox="1"/>
          <p:nvPr>
            <p:ph idx="1" type="body"/>
          </p:nvPr>
        </p:nvSpPr>
        <p:spPr>
          <a:xfrm>
            <a:off x="311700" y="1152475"/>
            <a:ext cx="3741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an essay</a:t>
            </a:r>
            <a:endParaRPr/>
          </a:p>
          <a:p>
            <a:pPr indent="-342900" lvl="0" marL="457200" rtl="0" algn="l">
              <a:spcBef>
                <a:spcPts val="0"/>
              </a:spcBef>
              <a:spcAft>
                <a:spcPts val="0"/>
              </a:spcAft>
              <a:buSzPts val="1800"/>
              <a:buChar char="●"/>
            </a:pPr>
            <a:r>
              <a:rPr lang="en"/>
              <a:t>Seems like answers to questions </a:t>
            </a:r>
            <a:endParaRPr/>
          </a:p>
          <a:p>
            <a:pPr indent="-342900" lvl="0" marL="457200" rtl="0" algn="l">
              <a:spcBef>
                <a:spcPts val="0"/>
              </a:spcBef>
              <a:spcAft>
                <a:spcPts val="0"/>
              </a:spcAft>
              <a:buSzPts val="1800"/>
              <a:buChar char="●"/>
            </a:pPr>
            <a:r>
              <a:rPr lang="en"/>
              <a:t>Too short</a:t>
            </a:r>
            <a:endParaRPr/>
          </a:p>
          <a:p>
            <a:pPr indent="-342900" lvl="0" marL="457200" rtl="0" algn="l">
              <a:spcBef>
                <a:spcPts val="0"/>
              </a:spcBef>
              <a:spcAft>
                <a:spcPts val="0"/>
              </a:spcAft>
              <a:buSzPts val="1800"/>
              <a:buChar char="●"/>
            </a:pPr>
            <a:r>
              <a:rPr lang="en"/>
              <a:t>Too short to meet 099 standards</a:t>
            </a:r>
            <a:endParaRPr/>
          </a:p>
          <a:p>
            <a:pPr indent="-342900" lvl="0" marL="457200" rtl="0" algn="l">
              <a:spcBef>
                <a:spcPts val="0"/>
              </a:spcBef>
              <a:spcAft>
                <a:spcPts val="0"/>
              </a:spcAft>
              <a:buSzPts val="1800"/>
              <a:buChar char="●"/>
            </a:pPr>
            <a:r>
              <a:rPr lang="en"/>
              <a:t>No real thesis</a:t>
            </a:r>
            <a:endParaRPr/>
          </a:p>
          <a:p>
            <a:pPr indent="-342900" lvl="0" marL="457200" rtl="0" algn="l">
              <a:spcBef>
                <a:spcPts val="0"/>
              </a:spcBef>
              <a:spcAft>
                <a:spcPts val="0"/>
              </a:spcAft>
              <a:buSzPts val="1800"/>
              <a:buChar char="●"/>
            </a:pPr>
            <a:r>
              <a:rPr lang="en"/>
              <a:t>Mixing ideas</a:t>
            </a:r>
            <a:endParaRPr/>
          </a:p>
          <a:p>
            <a:pPr indent="-342900" lvl="0" marL="457200" rtl="0" algn="l">
              <a:spcBef>
                <a:spcPts val="0"/>
              </a:spcBef>
              <a:spcAft>
                <a:spcPts val="0"/>
              </a:spcAft>
              <a:buSzPts val="1800"/>
              <a:buChar char="●"/>
            </a:pPr>
            <a:r>
              <a:rPr lang="en"/>
              <a:t>No development</a:t>
            </a:r>
            <a:endParaRPr/>
          </a:p>
          <a:p>
            <a:pPr indent="-342900" lvl="0" marL="457200" rtl="0" algn="l">
              <a:spcBef>
                <a:spcPts val="0"/>
              </a:spcBef>
              <a:spcAft>
                <a:spcPts val="0"/>
              </a:spcAft>
              <a:buSzPts val="1800"/>
              <a:buChar char="●"/>
            </a:pPr>
            <a:r>
              <a:rPr lang="en"/>
              <a:t>Not sure of thesis</a:t>
            </a:r>
            <a:endParaRPr/>
          </a:p>
          <a:p>
            <a:pPr indent="-342900" lvl="0" marL="457200" rtl="0" algn="l">
              <a:spcBef>
                <a:spcPts val="0"/>
              </a:spcBef>
              <a:spcAft>
                <a:spcPts val="0"/>
              </a:spcAft>
              <a:buSzPts val="1800"/>
              <a:buChar char="●"/>
            </a:pPr>
            <a:r>
              <a:rPr lang="en"/>
              <a:t>Too short to categorize</a:t>
            </a:r>
            <a:endParaRPr/>
          </a:p>
          <a:p>
            <a:pPr indent="-342900" lvl="0" marL="457200" rtl="0" algn="l">
              <a:spcBef>
                <a:spcPts val="0"/>
              </a:spcBef>
              <a:spcAft>
                <a:spcPts val="0"/>
              </a:spcAft>
              <a:buSzPts val="1800"/>
              <a:buChar char="●"/>
            </a:pPr>
            <a:r>
              <a:rPr lang="en"/>
              <a:t>Summary—no development</a:t>
            </a:r>
            <a:endParaRPr/>
          </a:p>
          <a:p>
            <a:pPr indent="-342900" lvl="0" marL="457200" rtl="0" algn="l">
              <a:spcBef>
                <a:spcPts val="0"/>
              </a:spcBef>
              <a:spcAft>
                <a:spcPts val="0"/>
              </a:spcAft>
              <a:buSzPts val="1800"/>
              <a:buChar char="●"/>
            </a:pPr>
            <a:r>
              <a:rPr lang="en"/>
              <a:t>Mostly personal narrative</a:t>
            </a:r>
            <a:endParaRPr/>
          </a:p>
          <a:p>
            <a:pPr indent="0" lvl="0" marL="0" rtl="0" algn="l">
              <a:spcBef>
                <a:spcPts val="0"/>
              </a:spcBef>
              <a:spcAft>
                <a:spcPts val="1600"/>
              </a:spcAft>
              <a:buNone/>
            </a:pPr>
            <a:r>
              <a:t/>
            </a:r>
            <a:endParaRPr/>
          </a:p>
        </p:txBody>
      </p:sp>
      <p:sp>
        <p:nvSpPr>
          <p:cNvPr id="445" name="Google Shape;445;p7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ENG 099 (and below) Descriptions </a:t>
            </a:r>
            <a:endParaRPr>
              <a:solidFill>
                <a:schemeClr val="dk1"/>
              </a:solidFill>
            </a:endParaRPr>
          </a:p>
        </p:txBody>
      </p:sp>
      <p:sp>
        <p:nvSpPr>
          <p:cNvPr id="446" name="Google Shape;446;p75"/>
          <p:cNvSpPr txBox="1"/>
          <p:nvPr>
            <p:ph idx="1" type="body"/>
          </p:nvPr>
        </p:nvSpPr>
        <p:spPr>
          <a:xfrm>
            <a:off x="4620275" y="1220250"/>
            <a:ext cx="3741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t>
            </a:r>
            <a:endParaRPr/>
          </a:p>
          <a:p>
            <a:pPr indent="-342900" lvl="0" marL="457200" rtl="0" algn="l">
              <a:spcBef>
                <a:spcPts val="0"/>
              </a:spcBef>
              <a:spcAft>
                <a:spcPts val="0"/>
              </a:spcAft>
              <a:buSzPts val="1800"/>
              <a:buChar char="●"/>
            </a:pPr>
            <a:r>
              <a:rPr lang="en"/>
              <a:t>Self-intro, doesn’t fully meet 099 skills</a:t>
            </a:r>
            <a:endParaRPr/>
          </a:p>
          <a:p>
            <a:pPr indent="-342900" lvl="0" marL="457200" rtl="0" algn="l">
              <a:spcBef>
                <a:spcPts val="0"/>
              </a:spcBef>
              <a:spcAft>
                <a:spcPts val="0"/>
              </a:spcAft>
              <a:buSzPts val="1800"/>
              <a:buChar char="●"/>
            </a:pPr>
            <a:r>
              <a:rPr lang="en"/>
              <a:t>Uses thesis &amp; quote</a:t>
            </a:r>
            <a:endParaRPr/>
          </a:p>
          <a:p>
            <a:pPr indent="-342900" lvl="0" marL="457200" rtl="0" algn="l">
              <a:spcBef>
                <a:spcPts val="0"/>
              </a:spcBef>
              <a:spcAft>
                <a:spcPts val="0"/>
              </a:spcAft>
              <a:buSzPts val="1800"/>
              <a:buChar char="●"/>
            </a:pPr>
            <a:r>
              <a:rPr lang="en"/>
              <a:t>Lacks details</a:t>
            </a:r>
            <a:endParaRPr/>
          </a:p>
          <a:p>
            <a:pPr indent="-342900" lvl="0" marL="457200" rtl="0" algn="l">
              <a:spcBef>
                <a:spcPts val="0"/>
              </a:spcBef>
              <a:spcAft>
                <a:spcPts val="0"/>
              </a:spcAft>
              <a:buSzPts val="1800"/>
              <a:buChar char="●"/>
            </a:pPr>
            <a:r>
              <a:rPr lang="en"/>
              <a:t>Short</a:t>
            </a:r>
            <a:endParaRPr/>
          </a:p>
          <a:p>
            <a:pPr indent="-342900" lvl="0" marL="457200" rtl="0" algn="l">
              <a:spcBef>
                <a:spcPts val="0"/>
              </a:spcBef>
              <a:spcAft>
                <a:spcPts val="0"/>
              </a:spcAft>
              <a:buSzPts val="1800"/>
              <a:buChar char="●"/>
            </a:pPr>
            <a:r>
              <a:rPr lang="en"/>
              <a:t>Has structure</a:t>
            </a:r>
            <a:endParaRPr/>
          </a:p>
          <a:p>
            <a:pPr indent="-342900" lvl="0" marL="457200" rtl="0" algn="l">
              <a:spcBef>
                <a:spcPts val="0"/>
              </a:spcBef>
              <a:spcAft>
                <a:spcPts val="0"/>
              </a:spcAft>
              <a:buSzPts val="1800"/>
              <a:buChar char="●"/>
            </a:pPr>
            <a:r>
              <a:rPr lang="en"/>
              <a:t>ESL?</a:t>
            </a:r>
            <a:endParaRPr/>
          </a:p>
          <a:p>
            <a:pPr indent="0" lvl="0" marL="0" rtl="0" algn="l">
              <a:spcBef>
                <a:spcPts val="0"/>
              </a:spcBef>
              <a:spcAft>
                <a:spcPts val="16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6"/>
          <p:cNvSpPr txBox="1"/>
          <p:nvPr>
            <p:ph idx="1" type="body"/>
          </p:nvPr>
        </p:nvSpPr>
        <p:spPr>
          <a:xfrm>
            <a:off x="441950" y="1286075"/>
            <a:ext cx="3752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Integration of text</a:t>
            </a:r>
            <a:endParaRPr/>
          </a:p>
          <a:p>
            <a:pPr indent="-342900" lvl="0" marL="457200" rtl="0" algn="l">
              <a:spcBef>
                <a:spcPts val="0"/>
              </a:spcBef>
              <a:spcAft>
                <a:spcPts val="0"/>
              </a:spcAft>
              <a:buSzPts val="1800"/>
              <a:buChar char="●"/>
            </a:pPr>
            <a:r>
              <a:rPr lang="en"/>
              <a:t>Nice combination of quotes and summary/paraphrase</a:t>
            </a:r>
            <a:endParaRPr/>
          </a:p>
          <a:p>
            <a:pPr indent="-342900" lvl="0" marL="457200" rtl="0" algn="l">
              <a:spcBef>
                <a:spcPts val="0"/>
              </a:spcBef>
              <a:spcAft>
                <a:spcPts val="0"/>
              </a:spcAft>
              <a:buSzPts val="1800"/>
              <a:buChar char="●"/>
            </a:pPr>
            <a:r>
              <a:rPr lang="en"/>
              <a:t>Cohesive and original thinking</a:t>
            </a:r>
            <a:endParaRPr/>
          </a:p>
          <a:p>
            <a:pPr indent="-342900" lvl="0" marL="457200" rtl="0" algn="l">
              <a:spcBef>
                <a:spcPts val="0"/>
              </a:spcBef>
              <a:spcAft>
                <a:spcPts val="0"/>
              </a:spcAft>
              <a:buSzPts val="1800"/>
              <a:buChar char="●"/>
            </a:pPr>
            <a:r>
              <a:rPr lang="en"/>
              <a:t>Identifies the points in the reading</a:t>
            </a:r>
            <a:endParaRPr/>
          </a:p>
          <a:p>
            <a:pPr indent="-342900" lvl="0" marL="457200" rtl="0" algn="l">
              <a:spcBef>
                <a:spcPts val="0"/>
              </a:spcBef>
              <a:spcAft>
                <a:spcPts val="0"/>
              </a:spcAft>
              <a:buSzPts val="1800"/>
              <a:buChar char="●"/>
            </a:pPr>
            <a:r>
              <a:rPr lang="en"/>
              <a:t>Some evaluation</a:t>
            </a:r>
            <a:endParaRPr/>
          </a:p>
          <a:p>
            <a:pPr indent="-342900" lvl="0" marL="457200" rtl="0" algn="l">
              <a:spcBef>
                <a:spcPts val="0"/>
              </a:spcBef>
              <a:spcAft>
                <a:spcPts val="0"/>
              </a:spcAft>
              <a:buSzPts val="1800"/>
              <a:buChar char="●"/>
            </a:pPr>
            <a:r>
              <a:rPr lang="en"/>
              <a:t>Integrates quotations, but the overall purpose is unclear</a:t>
            </a:r>
            <a:endParaRPr/>
          </a:p>
          <a:p>
            <a:pPr indent="-342900" lvl="0" marL="457200" rtl="0" algn="l">
              <a:spcBef>
                <a:spcPts val="0"/>
              </a:spcBef>
              <a:spcAft>
                <a:spcPts val="0"/>
              </a:spcAft>
              <a:buSzPts val="1800"/>
              <a:buChar char="●"/>
            </a:pPr>
            <a:r>
              <a:rPr lang="en"/>
              <a:t>Lots of sources, integration gets weaker later on</a:t>
            </a:r>
            <a:endParaRPr/>
          </a:p>
          <a:p>
            <a:pPr indent="0" lvl="0" marL="0" rtl="0" algn="l">
              <a:spcBef>
                <a:spcPts val="0"/>
              </a:spcBef>
              <a:spcAft>
                <a:spcPts val="0"/>
              </a:spcAft>
              <a:buClr>
                <a:schemeClr val="dk2"/>
              </a:buClr>
              <a:buSzPts val="1100"/>
              <a:buFont typeface="Arial"/>
              <a:buNone/>
            </a:pPr>
            <a:r>
              <a:t/>
            </a:r>
            <a:endParaRPr sz="1100">
              <a:solidFill>
                <a:schemeClr val="dk2"/>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452" name="Google Shape;452;p7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ENG 101 Descriptions </a:t>
            </a:r>
            <a:endParaRPr>
              <a:solidFill>
                <a:schemeClr val="dk1"/>
              </a:solidFill>
            </a:endParaRPr>
          </a:p>
        </p:txBody>
      </p:sp>
      <p:sp>
        <p:nvSpPr>
          <p:cNvPr id="453" name="Google Shape;453;p76"/>
          <p:cNvSpPr txBox="1"/>
          <p:nvPr>
            <p:ph idx="1" type="body"/>
          </p:nvPr>
        </p:nvSpPr>
        <p:spPr>
          <a:xfrm>
            <a:off x="4682750" y="1286075"/>
            <a:ext cx="393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Strong thesis, turns into mostly summary</a:t>
            </a:r>
            <a:endParaRPr/>
          </a:p>
          <a:p>
            <a:pPr indent="-342900" lvl="0" marL="457200" rtl="0" algn="l">
              <a:spcBef>
                <a:spcPts val="0"/>
              </a:spcBef>
              <a:spcAft>
                <a:spcPts val="0"/>
              </a:spcAft>
              <a:buSzPts val="1800"/>
              <a:buChar char="●"/>
            </a:pPr>
            <a:r>
              <a:rPr lang="en"/>
              <a:t>No real textual conclusion</a:t>
            </a:r>
            <a:endParaRPr/>
          </a:p>
          <a:p>
            <a:pPr indent="-342900" lvl="0" marL="457200" rtl="0" algn="l">
              <a:spcBef>
                <a:spcPts val="0"/>
              </a:spcBef>
              <a:spcAft>
                <a:spcPts val="0"/>
              </a:spcAft>
              <a:buSzPts val="1800"/>
              <a:buChar char="●"/>
            </a:pPr>
            <a:r>
              <a:rPr lang="en"/>
              <a:t>Ethos, logos, pathos</a:t>
            </a:r>
            <a:endParaRPr/>
          </a:p>
          <a:p>
            <a:pPr indent="-342900" lvl="0" marL="457200" rtl="0" algn="l">
              <a:spcBef>
                <a:spcPts val="0"/>
              </a:spcBef>
              <a:spcAft>
                <a:spcPts val="0"/>
              </a:spcAft>
              <a:buSzPts val="1800"/>
              <a:buChar char="●"/>
            </a:pPr>
            <a:r>
              <a:rPr lang="en"/>
              <a:t>Not as detailed as others in set</a:t>
            </a:r>
            <a:endParaRPr/>
          </a:p>
          <a:p>
            <a:pPr indent="-342900" lvl="0" marL="457200" rtl="0" algn="l">
              <a:spcBef>
                <a:spcPts val="0"/>
              </a:spcBef>
              <a:spcAft>
                <a:spcPts val="0"/>
              </a:spcAft>
              <a:buSzPts val="1800"/>
              <a:buChar char="●"/>
            </a:pPr>
            <a:r>
              <a:rPr lang="en"/>
              <a:t>Loses steam</a:t>
            </a:r>
            <a:endParaRPr/>
          </a:p>
          <a:p>
            <a:pPr indent="-342900" lvl="0" marL="457200" rtl="0" algn="l">
              <a:spcBef>
                <a:spcPts val="0"/>
              </a:spcBef>
              <a:spcAft>
                <a:spcPts val="0"/>
              </a:spcAft>
              <a:buSzPts val="1800"/>
              <a:buChar char="●"/>
            </a:pPr>
            <a:r>
              <a:rPr lang="en"/>
              <a:t>Uses quotes okay</a:t>
            </a:r>
            <a:endParaRPr/>
          </a:p>
          <a:p>
            <a:pPr indent="-342900" lvl="0" marL="457200" rtl="0" algn="l">
              <a:spcBef>
                <a:spcPts val="0"/>
              </a:spcBef>
              <a:spcAft>
                <a:spcPts val="0"/>
              </a:spcAft>
              <a:buSzPts val="1800"/>
              <a:buChar char="●"/>
            </a:pPr>
            <a:r>
              <a:rPr lang="en"/>
              <a:t>Repetitive</a:t>
            </a:r>
            <a:endParaRPr/>
          </a:p>
          <a:p>
            <a:pPr indent="-342900" lvl="0" marL="457200" rtl="0" algn="l">
              <a:spcBef>
                <a:spcPts val="0"/>
              </a:spcBef>
              <a:spcAft>
                <a:spcPts val="0"/>
              </a:spcAft>
              <a:buSzPts val="1800"/>
              <a:buChar char="●"/>
            </a:pPr>
            <a:r>
              <a:rPr lang="en"/>
              <a:t>Reflection</a:t>
            </a:r>
            <a:endParaRPr/>
          </a:p>
          <a:p>
            <a:pPr indent="-342900" lvl="0" marL="457200" rtl="0" algn="l">
              <a:spcBef>
                <a:spcPts val="0"/>
              </a:spcBef>
              <a:spcAft>
                <a:spcPts val="0"/>
              </a:spcAft>
              <a:buSzPts val="1800"/>
              <a:buChar char="●"/>
            </a:pPr>
            <a:r>
              <a:rPr lang="en"/>
              <a:t>Reflection--hard to assess</a:t>
            </a:r>
            <a:endParaRPr/>
          </a:p>
          <a:p>
            <a:pPr indent="-342900" lvl="0" marL="457200" rtl="0" algn="l">
              <a:spcBef>
                <a:spcPts val="0"/>
              </a:spcBef>
              <a:spcAft>
                <a:spcPts val="0"/>
              </a:spcAft>
              <a:buSzPts val="1800"/>
              <a:buChar char="●"/>
            </a:pPr>
            <a:r>
              <a:rPr lang="en"/>
              <a:t>Stilted</a:t>
            </a:r>
            <a:endParaRPr/>
          </a:p>
          <a:p>
            <a:pPr indent="0" lvl="0" marL="457200" rtl="0" algn="l">
              <a:spcBef>
                <a:spcPts val="0"/>
              </a:spcBef>
              <a:spcAft>
                <a:spcPts val="0"/>
              </a:spcAft>
              <a:buNone/>
            </a:pPr>
            <a:r>
              <a:t/>
            </a:r>
            <a:endParaRPr sz="1400">
              <a:solidFill>
                <a:schemeClr val="dk2"/>
              </a:solidFill>
              <a:latin typeface="Arial"/>
              <a:ea typeface="Arial"/>
              <a:cs typeface="Arial"/>
              <a:sym typeface="Arial"/>
            </a:endParaRPr>
          </a:p>
          <a:p>
            <a:pPr indent="0" lvl="0" marL="0" rtl="0" algn="l">
              <a:spcBef>
                <a:spcPts val="0"/>
              </a:spcBef>
              <a:spcAft>
                <a:spcPts val="0"/>
              </a:spcAft>
              <a:buNone/>
            </a:pPr>
            <a:r>
              <a:t/>
            </a:r>
            <a:endParaRPr sz="1100">
              <a:solidFill>
                <a:schemeClr val="dk2"/>
              </a:solidFill>
              <a:latin typeface="Calibri"/>
              <a:ea typeface="Calibri"/>
              <a:cs typeface="Calibri"/>
              <a:sym typeface="Calibri"/>
            </a:endParaRPr>
          </a:p>
          <a:p>
            <a:pPr indent="0" lvl="0" marL="0" rtl="0" algn="l">
              <a:spcBef>
                <a:spcPts val="0"/>
              </a:spcBef>
              <a:spcAft>
                <a:spcPts val="160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7"/>
          <p:cNvSpPr txBox="1"/>
          <p:nvPr>
            <p:ph idx="1" type="body"/>
          </p:nvPr>
        </p:nvSpPr>
        <p:spPr>
          <a:xfrm>
            <a:off x="311700" y="1152475"/>
            <a:ext cx="3994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Strong thesis and use of quotes</a:t>
            </a:r>
            <a:endParaRPr/>
          </a:p>
          <a:p>
            <a:pPr indent="-342900" lvl="0" marL="457200" rtl="0" algn="l">
              <a:spcBef>
                <a:spcPts val="0"/>
              </a:spcBef>
              <a:spcAft>
                <a:spcPts val="0"/>
              </a:spcAft>
              <a:buSzPts val="1800"/>
              <a:buChar char="●"/>
            </a:pPr>
            <a:r>
              <a:rPr lang="en"/>
              <a:t>Does a nice analysis of own work including quotations</a:t>
            </a:r>
            <a:endParaRPr/>
          </a:p>
          <a:p>
            <a:pPr indent="-342900" lvl="0" marL="457200" rtl="0" algn="l">
              <a:spcBef>
                <a:spcPts val="0"/>
              </a:spcBef>
              <a:spcAft>
                <a:spcPts val="0"/>
              </a:spcAft>
              <a:buSzPts val="1800"/>
              <a:buChar char="●"/>
            </a:pPr>
            <a:r>
              <a:rPr lang="en"/>
              <a:t>Good organization</a:t>
            </a:r>
            <a:endParaRPr/>
          </a:p>
          <a:p>
            <a:pPr indent="-342900" lvl="0" marL="457200" rtl="0" algn="l">
              <a:spcBef>
                <a:spcPts val="0"/>
              </a:spcBef>
              <a:spcAft>
                <a:spcPts val="0"/>
              </a:spcAft>
              <a:buSzPts val="1800"/>
              <a:buChar char="●"/>
            </a:pPr>
            <a:r>
              <a:rPr lang="en"/>
              <a:t>Choppy language but clear argument</a:t>
            </a:r>
            <a:endParaRPr/>
          </a:p>
          <a:p>
            <a:pPr indent="-342900" lvl="0" marL="457200" rtl="0" algn="l">
              <a:spcBef>
                <a:spcPts val="0"/>
              </a:spcBef>
              <a:spcAft>
                <a:spcPts val="0"/>
              </a:spcAft>
              <a:buSzPts val="1800"/>
              <a:buChar char="●"/>
            </a:pPr>
            <a:r>
              <a:rPr lang="en"/>
              <a:t>Good use of text</a:t>
            </a:r>
            <a:endParaRPr/>
          </a:p>
          <a:p>
            <a:pPr indent="-342900" lvl="0" marL="457200" rtl="0" algn="l">
              <a:spcBef>
                <a:spcPts val="0"/>
              </a:spcBef>
              <a:spcAft>
                <a:spcPts val="0"/>
              </a:spcAft>
              <a:buSzPts val="1800"/>
              <a:buChar char="●"/>
            </a:pPr>
            <a:r>
              <a:rPr lang="en"/>
              <a:t>Good connection to text</a:t>
            </a:r>
            <a:endParaRPr/>
          </a:p>
          <a:p>
            <a:pPr indent="-342900" lvl="0" marL="457200" rtl="0" algn="l">
              <a:spcBef>
                <a:spcPts val="0"/>
              </a:spcBef>
              <a:spcAft>
                <a:spcPts val="0"/>
              </a:spcAft>
              <a:buSzPts val="1800"/>
              <a:buChar char="●"/>
            </a:pPr>
            <a:r>
              <a:rPr lang="en"/>
              <a:t>Strong voice and analysis</a:t>
            </a:r>
            <a:endParaRPr/>
          </a:p>
          <a:p>
            <a:pPr indent="-342900" lvl="0" marL="457200" rtl="0" algn="l">
              <a:spcBef>
                <a:spcPts val="0"/>
              </a:spcBef>
              <a:spcAft>
                <a:spcPts val="0"/>
              </a:spcAft>
              <a:buSzPts val="1800"/>
              <a:buChar char="●"/>
            </a:pPr>
            <a:r>
              <a:rPr lang="en"/>
              <a:t>Funny!</a:t>
            </a:r>
            <a:endParaRPr/>
          </a:p>
          <a:p>
            <a:pPr indent="0" lvl="0" marL="0" rtl="0" algn="l">
              <a:spcBef>
                <a:spcPts val="0"/>
              </a:spcBef>
              <a:spcAft>
                <a:spcPts val="1600"/>
              </a:spcAft>
              <a:buNone/>
            </a:pPr>
            <a:r>
              <a:t/>
            </a:r>
            <a:endParaRPr/>
          </a:p>
        </p:txBody>
      </p:sp>
      <p:sp>
        <p:nvSpPr>
          <p:cNvPr id="459" name="Google Shape;459;p7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ENG 102 Descriptions </a:t>
            </a:r>
            <a:endParaRPr>
              <a:solidFill>
                <a:schemeClr val="dk1"/>
              </a:solidFill>
            </a:endParaRPr>
          </a:p>
        </p:txBody>
      </p:sp>
      <p:sp>
        <p:nvSpPr>
          <p:cNvPr id="460" name="Google Shape;460;p77"/>
          <p:cNvSpPr txBox="1"/>
          <p:nvPr>
            <p:ph idx="1" type="body"/>
          </p:nvPr>
        </p:nvSpPr>
        <p:spPr>
          <a:xfrm>
            <a:off x="4657875" y="1152475"/>
            <a:ext cx="3994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Sophisticated</a:t>
            </a:r>
            <a:endParaRPr/>
          </a:p>
          <a:p>
            <a:pPr indent="-342900" lvl="0" marL="457200" rtl="0" algn="l">
              <a:spcBef>
                <a:spcPts val="0"/>
              </a:spcBef>
              <a:spcAft>
                <a:spcPts val="0"/>
              </a:spcAft>
              <a:buSzPts val="1800"/>
              <a:buChar char="●"/>
            </a:pPr>
            <a:r>
              <a:rPr lang="en"/>
              <a:t>Strong use of text</a:t>
            </a:r>
            <a:endParaRPr/>
          </a:p>
          <a:p>
            <a:pPr indent="-342900" lvl="0" marL="457200" rtl="0" algn="l">
              <a:spcBef>
                <a:spcPts val="0"/>
              </a:spcBef>
              <a:spcAft>
                <a:spcPts val="0"/>
              </a:spcAft>
              <a:buSzPts val="1800"/>
              <a:buChar char="●"/>
            </a:pPr>
            <a:r>
              <a:rPr lang="en"/>
              <a:t>Really interesting</a:t>
            </a:r>
            <a:endParaRPr/>
          </a:p>
          <a:p>
            <a:pPr indent="-342900" lvl="0" marL="457200" rtl="0" algn="l">
              <a:spcBef>
                <a:spcPts val="0"/>
              </a:spcBef>
              <a:spcAft>
                <a:spcPts val="0"/>
              </a:spcAft>
              <a:buSzPts val="1800"/>
              <a:buChar char="●"/>
            </a:pPr>
            <a:r>
              <a:rPr lang="en"/>
              <a:t>Well organized research!</a:t>
            </a:r>
            <a:endParaRPr/>
          </a:p>
          <a:p>
            <a:pPr indent="-342900" lvl="0" marL="457200" rtl="0" algn="l">
              <a:spcBef>
                <a:spcPts val="0"/>
              </a:spcBef>
              <a:spcAft>
                <a:spcPts val="0"/>
              </a:spcAft>
              <a:buSzPts val="1800"/>
              <a:buChar char="●"/>
            </a:pPr>
            <a:r>
              <a:rPr lang="en"/>
              <a:t>Nice job! Well argued!</a:t>
            </a:r>
            <a:endParaRPr/>
          </a:p>
          <a:p>
            <a:pPr indent="-342900" lvl="0" marL="457200" rtl="0" algn="l">
              <a:spcBef>
                <a:spcPts val="0"/>
              </a:spcBef>
              <a:spcAft>
                <a:spcPts val="0"/>
              </a:spcAft>
              <a:buSzPts val="1800"/>
              <a:buChar char="●"/>
            </a:pPr>
            <a:r>
              <a:rPr lang="en"/>
              <a:t>Organized</a:t>
            </a:r>
            <a:endParaRPr/>
          </a:p>
          <a:p>
            <a:pPr indent="-342900" lvl="0" marL="457200" rtl="0" algn="l">
              <a:spcBef>
                <a:spcPts val="0"/>
              </a:spcBef>
              <a:spcAft>
                <a:spcPts val="0"/>
              </a:spcAft>
              <a:buSzPts val="1800"/>
              <a:buChar char="●"/>
            </a:pPr>
            <a:r>
              <a:rPr lang="en"/>
              <a:t>Reflection</a:t>
            </a:r>
            <a:endParaRPr/>
          </a:p>
          <a:p>
            <a:pPr indent="-342900" lvl="0" marL="457200" rtl="0" algn="l">
              <a:spcBef>
                <a:spcPts val="0"/>
              </a:spcBef>
              <a:spcAft>
                <a:spcPts val="0"/>
              </a:spcAft>
              <a:buSzPts val="1800"/>
              <a:buChar char="●"/>
            </a:pPr>
            <a:r>
              <a:rPr lang="en"/>
              <a:t>Good analysis</a:t>
            </a:r>
            <a:endParaRPr/>
          </a:p>
          <a:p>
            <a:pPr indent="-342900" lvl="0" marL="457200" rtl="0" algn="l">
              <a:spcBef>
                <a:spcPts val="0"/>
              </a:spcBef>
              <a:spcAft>
                <a:spcPts val="0"/>
              </a:spcAft>
              <a:buSzPts val="1800"/>
              <a:buChar char="●"/>
            </a:pPr>
            <a:r>
              <a:rPr lang="en"/>
              <a:t>Interpretation</a:t>
            </a:r>
            <a:endParaRPr/>
          </a:p>
          <a:p>
            <a:pPr indent="0" lvl="0" marL="0" rtl="0" algn="l">
              <a:spcBef>
                <a:spcPts val="0"/>
              </a:spcBef>
              <a:spcAft>
                <a:spcPts val="160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7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Identified ENG 099 Skills in Samples</a:t>
            </a:r>
            <a:endParaRPr>
              <a:solidFill>
                <a:schemeClr val="dk1"/>
              </a:solidFill>
            </a:endParaRPr>
          </a:p>
        </p:txBody>
      </p:sp>
      <p:sp>
        <p:nvSpPr>
          <p:cNvPr id="466" name="Google Shape;466;p78"/>
          <p:cNvSpPr txBox="1"/>
          <p:nvPr>
            <p:ph idx="1" type="body"/>
          </p:nvPr>
        </p:nvSpPr>
        <p:spPr>
          <a:xfrm>
            <a:off x="311700" y="1152475"/>
            <a:ext cx="3966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t>demonstrates critical reading skills and understands the relationship of reading to the writing process</a:t>
            </a:r>
            <a:endParaRPr sz="1400"/>
          </a:p>
          <a:p>
            <a:pPr indent="-317500" lvl="0" marL="457200" rtl="0" algn="l">
              <a:spcBef>
                <a:spcPts val="0"/>
              </a:spcBef>
              <a:spcAft>
                <a:spcPts val="0"/>
              </a:spcAft>
              <a:buSzPts val="1400"/>
              <a:buAutoNum type="arabicPeriod"/>
            </a:pPr>
            <a:r>
              <a:rPr lang="en" sz="1400"/>
              <a:t>uses modes of argumentation including thesis statements and the use of various forms of supporting evidence</a:t>
            </a:r>
            <a:endParaRPr sz="1400"/>
          </a:p>
          <a:p>
            <a:pPr indent="-317500" lvl="0" marL="457200" rtl="0" algn="l">
              <a:spcBef>
                <a:spcPts val="0"/>
              </a:spcBef>
              <a:spcAft>
                <a:spcPts val="0"/>
              </a:spcAft>
              <a:buSzPts val="1400"/>
              <a:buAutoNum type="arabicPeriod"/>
            </a:pPr>
            <a:r>
              <a:rPr lang="en" sz="1400"/>
              <a:t>uses key rhetorical concepts including voice, audience, context, and purpose</a:t>
            </a:r>
            <a:endParaRPr sz="1400"/>
          </a:p>
          <a:p>
            <a:pPr indent="-317500" lvl="0" marL="457200" rtl="0" algn="l">
              <a:spcBef>
                <a:spcPts val="0"/>
              </a:spcBef>
              <a:spcAft>
                <a:spcPts val="0"/>
              </a:spcAft>
              <a:buSzPts val="1400"/>
              <a:buAutoNum type="arabicPeriod"/>
            </a:pPr>
            <a:r>
              <a:rPr lang="en" sz="1400"/>
              <a:t>demonstrates comfort with essay structure</a:t>
            </a:r>
            <a:endParaRPr sz="1400"/>
          </a:p>
          <a:p>
            <a:pPr indent="-317500" lvl="0" marL="457200" rtl="0" algn="l">
              <a:spcBef>
                <a:spcPts val="0"/>
              </a:spcBef>
              <a:spcAft>
                <a:spcPts val="0"/>
              </a:spcAft>
              <a:buSzPts val="1400"/>
              <a:buAutoNum type="arabicPeriod"/>
            </a:pPr>
            <a:r>
              <a:rPr lang="en" sz="1400"/>
              <a:t>uses textual response and engagement, including summary, paraphrase, quotation, and citation</a:t>
            </a:r>
            <a:endParaRPr sz="1400"/>
          </a:p>
          <a:p>
            <a:pPr indent="0" lvl="0" marL="0" rtl="0" algn="l">
              <a:spcBef>
                <a:spcPts val="1600"/>
              </a:spcBef>
              <a:spcAft>
                <a:spcPts val="1600"/>
              </a:spcAft>
              <a:buNone/>
            </a:pPr>
            <a:r>
              <a:t/>
            </a:r>
            <a:endParaRPr/>
          </a:p>
        </p:txBody>
      </p:sp>
      <p:graphicFrame>
        <p:nvGraphicFramePr>
          <p:cNvPr id="467" name="Google Shape;467;p78"/>
          <p:cNvGraphicFramePr/>
          <p:nvPr/>
        </p:nvGraphicFramePr>
        <p:xfrm>
          <a:off x="4656650" y="1270075"/>
          <a:ext cx="3000000" cy="3000000"/>
        </p:xfrm>
        <a:graphic>
          <a:graphicData uri="http://schemas.openxmlformats.org/drawingml/2006/table">
            <a:tbl>
              <a:tblPr>
                <a:noFill/>
                <a:tableStyleId>{67D0BDA9-7EAC-4817-8F34-B54DF8D8C0FF}</a:tableStyleId>
              </a:tblPr>
              <a:tblGrid>
                <a:gridCol w="1322200"/>
                <a:gridCol w="1322200"/>
                <a:gridCol w="1322200"/>
              </a:tblGrid>
              <a:tr h="530200">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Level</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Pre (127)</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Post (19)</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r>
              <a:tr h="530200">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099-1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58</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9</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30200">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099-2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42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30200">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099-3</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20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30200">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099-4</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111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15</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30200">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099-5</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80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Identified </a:t>
            </a:r>
            <a:r>
              <a:rPr lang="en">
                <a:solidFill>
                  <a:schemeClr val="dk1"/>
                </a:solidFill>
              </a:rPr>
              <a:t>ENG 101 </a:t>
            </a:r>
            <a:r>
              <a:rPr lang="en">
                <a:solidFill>
                  <a:schemeClr val="dk1"/>
                </a:solidFill>
              </a:rPr>
              <a:t>Skills in Samples</a:t>
            </a:r>
            <a:endParaRPr>
              <a:solidFill>
                <a:schemeClr val="dk1"/>
              </a:solidFill>
            </a:endParaRPr>
          </a:p>
        </p:txBody>
      </p:sp>
      <p:sp>
        <p:nvSpPr>
          <p:cNvPr id="473" name="Google Shape;473;p79"/>
          <p:cNvSpPr txBox="1"/>
          <p:nvPr>
            <p:ph idx="1" type="body"/>
          </p:nvPr>
        </p:nvSpPr>
        <p:spPr>
          <a:xfrm>
            <a:off x="311700" y="1200200"/>
            <a:ext cx="3966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t>demonstrates critical reading skills and understands the relationship of reading to the writing process</a:t>
            </a:r>
            <a:endParaRPr sz="1400"/>
          </a:p>
          <a:p>
            <a:pPr indent="-317500" lvl="0" marL="457200" rtl="0" algn="l">
              <a:spcBef>
                <a:spcPts val="0"/>
              </a:spcBef>
              <a:spcAft>
                <a:spcPts val="0"/>
              </a:spcAft>
              <a:buSzPts val="1400"/>
              <a:buAutoNum type="arabicPeriod"/>
            </a:pPr>
            <a:r>
              <a:rPr lang="en" sz="1400"/>
              <a:t>uses modes of argumentation including thesis statements and the use of various forms of supporting evidence</a:t>
            </a:r>
            <a:endParaRPr sz="1400"/>
          </a:p>
          <a:p>
            <a:pPr indent="-317500" lvl="0" marL="457200" rtl="0" algn="l">
              <a:spcBef>
                <a:spcPts val="0"/>
              </a:spcBef>
              <a:spcAft>
                <a:spcPts val="0"/>
              </a:spcAft>
              <a:buSzPts val="1400"/>
              <a:buAutoNum type="arabicPeriod"/>
            </a:pPr>
            <a:r>
              <a:rPr lang="en" sz="1400"/>
              <a:t>uses key rhetorical concepts including voice, audience, context, and purpose</a:t>
            </a:r>
            <a:endParaRPr sz="1400"/>
          </a:p>
          <a:p>
            <a:pPr indent="-317500" lvl="0" marL="457200" rtl="0" algn="l">
              <a:spcBef>
                <a:spcPts val="0"/>
              </a:spcBef>
              <a:spcAft>
                <a:spcPts val="0"/>
              </a:spcAft>
              <a:buSzPts val="1400"/>
              <a:buAutoNum type="arabicPeriod"/>
            </a:pPr>
            <a:r>
              <a:rPr lang="en" sz="1400"/>
              <a:t>demonstrates comfort with essay structure</a:t>
            </a:r>
            <a:endParaRPr sz="1400"/>
          </a:p>
          <a:p>
            <a:pPr indent="-317500" lvl="0" marL="457200" rtl="0" algn="l">
              <a:spcBef>
                <a:spcPts val="0"/>
              </a:spcBef>
              <a:spcAft>
                <a:spcPts val="0"/>
              </a:spcAft>
              <a:buSzPts val="1400"/>
              <a:buAutoNum type="arabicPeriod"/>
            </a:pPr>
            <a:r>
              <a:rPr lang="en" sz="1400"/>
              <a:t>uses textual response and engagement, including summary, paraphrase, quotation, and citation</a:t>
            </a:r>
            <a:endParaRPr sz="1400"/>
          </a:p>
          <a:p>
            <a:pPr indent="0" lvl="0" marL="0" rtl="0" algn="l">
              <a:spcBef>
                <a:spcPts val="1600"/>
              </a:spcBef>
              <a:spcAft>
                <a:spcPts val="1600"/>
              </a:spcAft>
              <a:buNone/>
            </a:pPr>
            <a:r>
              <a:t/>
            </a:r>
            <a:endParaRPr/>
          </a:p>
        </p:txBody>
      </p:sp>
      <p:graphicFrame>
        <p:nvGraphicFramePr>
          <p:cNvPr id="474" name="Google Shape;474;p79"/>
          <p:cNvGraphicFramePr/>
          <p:nvPr/>
        </p:nvGraphicFramePr>
        <p:xfrm>
          <a:off x="4529975" y="1200200"/>
          <a:ext cx="3000000" cy="3000000"/>
        </p:xfrm>
        <a:graphic>
          <a:graphicData uri="http://schemas.openxmlformats.org/drawingml/2006/table">
            <a:tbl>
              <a:tblPr>
                <a:noFill/>
                <a:tableStyleId>{67D0BDA9-7EAC-4817-8F34-B54DF8D8C0FF}</a:tableStyleId>
              </a:tblPr>
              <a:tblGrid>
                <a:gridCol w="1399000"/>
                <a:gridCol w="1399000"/>
                <a:gridCol w="1399000"/>
              </a:tblGrid>
              <a:tr h="513625">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Level</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Pre (29)</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Post (114)</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r>
              <a:tr h="5136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101-1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8</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90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136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101-2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3</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31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136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101-3</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72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136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101-4</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14</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60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136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101-5</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10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87</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136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101-6</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17</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62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0"/>
          <p:cNvSpPr txBox="1"/>
          <p:nvPr>
            <p:ph type="title"/>
          </p:nvPr>
        </p:nvSpPr>
        <p:spPr>
          <a:xfrm>
            <a:off x="311700" y="13177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Identified </a:t>
            </a:r>
            <a:r>
              <a:rPr lang="en">
                <a:solidFill>
                  <a:schemeClr val="dk1"/>
                </a:solidFill>
              </a:rPr>
              <a:t>ENG 102 </a:t>
            </a:r>
            <a:r>
              <a:rPr lang="en">
                <a:solidFill>
                  <a:schemeClr val="dk1"/>
                </a:solidFill>
              </a:rPr>
              <a:t>Skills in Samples</a:t>
            </a:r>
            <a:endParaRPr>
              <a:solidFill>
                <a:schemeClr val="dk1"/>
              </a:solidFill>
            </a:endParaRPr>
          </a:p>
        </p:txBody>
      </p:sp>
      <p:sp>
        <p:nvSpPr>
          <p:cNvPr id="480" name="Google Shape;480;p80"/>
          <p:cNvSpPr txBox="1"/>
          <p:nvPr>
            <p:ph idx="1" type="body"/>
          </p:nvPr>
        </p:nvSpPr>
        <p:spPr>
          <a:xfrm>
            <a:off x="244475" y="863550"/>
            <a:ext cx="5143500" cy="41148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rabicPeriod"/>
            </a:pPr>
            <a:r>
              <a:rPr lang="en" sz="1400"/>
              <a:t>easily demonstrates writing as a critical thinking process</a:t>
            </a:r>
            <a:endParaRPr sz="1400"/>
          </a:p>
          <a:p>
            <a:pPr indent="-317500" lvl="0" marL="457200" rtl="0" algn="l">
              <a:lnSpc>
                <a:spcPct val="100000"/>
              </a:lnSpc>
              <a:spcBef>
                <a:spcPts val="0"/>
              </a:spcBef>
              <a:spcAft>
                <a:spcPts val="0"/>
              </a:spcAft>
              <a:buSzPts val="1400"/>
              <a:buAutoNum type="arabicPeriod"/>
            </a:pPr>
            <a:r>
              <a:rPr lang="en" sz="1400"/>
              <a:t> demonstrates comfort with critical / analytical reading &amp; writing, including identifying a text's major assumptions and assertions and evaluating its supporting evidence</a:t>
            </a:r>
            <a:endParaRPr sz="1400"/>
          </a:p>
          <a:p>
            <a:pPr indent="-317500" lvl="0" marL="457200" rtl="0" algn="l">
              <a:lnSpc>
                <a:spcPct val="100000"/>
              </a:lnSpc>
              <a:spcBef>
                <a:spcPts val="0"/>
              </a:spcBef>
              <a:spcAft>
                <a:spcPts val="0"/>
              </a:spcAft>
              <a:buSzPts val="1400"/>
              <a:buAutoNum type="arabicPeriod"/>
            </a:pPr>
            <a:r>
              <a:rPr lang="en" sz="1400"/>
              <a:t>creates well-reasoned arguments and communicates persuasively over a variety of contexts, purposes, audiences and mediums</a:t>
            </a:r>
            <a:endParaRPr sz="1400"/>
          </a:p>
          <a:p>
            <a:pPr indent="-317500" lvl="0" marL="457200" rtl="0" algn="l">
              <a:lnSpc>
                <a:spcPct val="100000"/>
              </a:lnSpc>
              <a:spcBef>
                <a:spcPts val="0"/>
              </a:spcBef>
              <a:spcAft>
                <a:spcPts val="0"/>
              </a:spcAft>
              <a:buSzPts val="1400"/>
              <a:buAutoNum type="arabicPeriod"/>
            </a:pPr>
            <a:r>
              <a:rPr lang="en" sz="1400"/>
              <a:t>demonstrates awareness of the concepts of audience, voice, context and purpose</a:t>
            </a:r>
            <a:endParaRPr sz="1400"/>
          </a:p>
          <a:p>
            <a:pPr indent="-317500" lvl="0" marL="457200" rtl="0" algn="l">
              <a:lnSpc>
                <a:spcPct val="100000"/>
              </a:lnSpc>
              <a:spcBef>
                <a:spcPts val="0"/>
              </a:spcBef>
              <a:spcAft>
                <a:spcPts val="0"/>
              </a:spcAft>
              <a:buSzPts val="1400"/>
              <a:buAutoNum type="arabicPeriod"/>
            </a:pPr>
            <a:r>
              <a:rPr lang="en" sz="1400"/>
              <a:t>writes in varied academic genres, rhetorical modes, and forms of argumentation using standard written English (SWE)</a:t>
            </a:r>
            <a:endParaRPr sz="1400"/>
          </a:p>
          <a:p>
            <a:pPr indent="-317500" lvl="0" marL="457200" rtl="0" algn="l">
              <a:lnSpc>
                <a:spcPct val="100000"/>
              </a:lnSpc>
              <a:spcBef>
                <a:spcPts val="0"/>
              </a:spcBef>
              <a:spcAft>
                <a:spcPts val="0"/>
              </a:spcAft>
              <a:buSzPts val="1400"/>
              <a:buAutoNum type="arabicPeriod"/>
            </a:pPr>
            <a:r>
              <a:rPr lang="en" sz="1400"/>
              <a:t>confidently uses summation, paraphrase, quotation, and citation to create well-reasoned arguments</a:t>
            </a:r>
            <a:endParaRPr sz="1400"/>
          </a:p>
          <a:p>
            <a:pPr indent="-317500" lvl="0" marL="457200" rtl="0" algn="l">
              <a:lnSpc>
                <a:spcPct val="100000"/>
              </a:lnSpc>
              <a:spcBef>
                <a:spcPts val="0"/>
              </a:spcBef>
              <a:spcAft>
                <a:spcPts val="0"/>
              </a:spcAft>
              <a:buSzPts val="1400"/>
              <a:buAutoNum type="arabicPeriod"/>
            </a:pPr>
            <a:r>
              <a:rPr lang="en" sz="1400"/>
              <a:t>evaluates and synthesizes primary and secondary sources</a:t>
            </a:r>
            <a:endParaRPr sz="1400"/>
          </a:p>
          <a:p>
            <a:pPr indent="-317500" lvl="0" marL="457200" rtl="0" algn="l">
              <a:lnSpc>
                <a:spcPct val="100000"/>
              </a:lnSpc>
              <a:spcBef>
                <a:spcPts val="0"/>
              </a:spcBef>
              <a:spcAft>
                <a:spcPts val="0"/>
              </a:spcAft>
              <a:buSzPts val="1400"/>
              <a:buAutoNum type="arabicPeriod"/>
            </a:pPr>
            <a:r>
              <a:rPr lang="en" sz="1400"/>
              <a:t>formulates original ideas and relates them to the ideas of others by employing the conventions of ethical attribution and citation and avoiding plagiarism</a:t>
            </a:r>
            <a:endParaRPr sz="1400"/>
          </a:p>
          <a:p>
            <a:pPr indent="0" lvl="0" marL="0" rtl="0" algn="l">
              <a:lnSpc>
                <a:spcPct val="100000"/>
              </a:lnSpc>
              <a:spcBef>
                <a:spcPts val="0"/>
              </a:spcBef>
              <a:spcAft>
                <a:spcPts val="0"/>
              </a:spcAft>
              <a:buNone/>
            </a:pPr>
            <a:r>
              <a:t/>
            </a:r>
            <a:endParaRPr sz="1100">
              <a:solidFill>
                <a:srgbClr val="000000"/>
              </a:solidFill>
              <a:latin typeface="Cambria"/>
              <a:ea typeface="Cambria"/>
              <a:cs typeface="Cambria"/>
              <a:sym typeface="Cambria"/>
            </a:endParaRPr>
          </a:p>
          <a:p>
            <a:pPr indent="0" lvl="0" marL="0" rtl="0" algn="l">
              <a:spcBef>
                <a:spcPts val="0"/>
              </a:spcBef>
              <a:spcAft>
                <a:spcPts val="1600"/>
              </a:spcAft>
              <a:buNone/>
            </a:pPr>
            <a:r>
              <a:t/>
            </a:r>
            <a:endParaRPr/>
          </a:p>
        </p:txBody>
      </p:sp>
      <p:graphicFrame>
        <p:nvGraphicFramePr>
          <p:cNvPr id="481" name="Google Shape;481;p80"/>
          <p:cNvGraphicFramePr/>
          <p:nvPr/>
        </p:nvGraphicFramePr>
        <p:xfrm>
          <a:off x="5295875" y="804625"/>
          <a:ext cx="3000000" cy="3000000"/>
        </p:xfrm>
        <a:graphic>
          <a:graphicData uri="http://schemas.openxmlformats.org/drawingml/2006/table">
            <a:tbl>
              <a:tblPr>
                <a:noFill/>
                <a:tableStyleId>{67D0BDA9-7EAC-4817-8F34-B54DF8D8C0FF}</a:tableStyleId>
              </a:tblPr>
              <a:tblGrid>
                <a:gridCol w="1196975"/>
                <a:gridCol w="1196975"/>
                <a:gridCol w="1196975"/>
              </a:tblGrid>
              <a:tr h="200025">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Level</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Pre (0)</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c>
                  <a:txBody>
                    <a:bodyPr/>
                    <a:lstStyle/>
                    <a:p>
                      <a:pPr indent="0" lvl="0" marL="0" rtl="0" algn="l">
                        <a:lnSpc>
                          <a:spcPct val="115000"/>
                        </a:lnSpc>
                        <a:spcBef>
                          <a:spcPts val="0"/>
                        </a:spcBef>
                        <a:spcAft>
                          <a:spcPts val="0"/>
                        </a:spcAft>
                        <a:buNone/>
                      </a:pPr>
                      <a:r>
                        <a:rPr lang="en" sz="2400">
                          <a:solidFill>
                            <a:srgbClr val="FFFFFF"/>
                          </a:solidFill>
                          <a:latin typeface="Source Sans Pro"/>
                          <a:ea typeface="Source Sans Pro"/>
                          <a:cs typeface="Source Sans Pro"/>
                          <a:sym typeface="Source Sans Pro"/>
                        </a:rPr>
                        <a:t>Post (77)</a:t>
                      </a:r>
                      <a:endParaRPr sz="2400">
                        <a:solidFill>
                          <a:srgbClr val="FFFFFF"/>
                        </a:solidFill>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dk1"/>
                    </a:solidFill>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48</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38</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102-3</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27</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102-4</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35</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102-5</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22</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102-6</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24</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102-7</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33</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2400">
                          <a:latin typeface="Source Sans Pro"/>
                          <a:ea typeface="Source Sans Pro"/>
                          <a:cs typeface="Source Sans Pro"/>
                          <a:sym typeface="Source Sans Pro"/>
                        </a:rPr>
                        <a:t>102-8</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0</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400">
                          <a:latin typeface="Source Sans Pro"/>
                          <a:ea typeface="Source Sans Pro"/>
                          <a:cs typeface="Source Sans Pro"/>
                          <a:sym typeface="Source Sans Pro"/>
                        </a:rPr>
                        <a:t>31</a:t>
                      </a:r>
                      <a:endParaRPr sz="2400">
                        <a:latin typeface="Source Sans Pro"/>
                        <a:ea typeface="Source Sans Pro"/>
                        <a:cs typeface="Source Sans Pro"/>
                        <a:sym typeface="Source Sans Pro"/>
                      </a:endParaRPr>
                    </a:p>
                  </a:txBody>
                  <a:tcPr marT="19050" marB="19050" marR="28575" marL="28575" anchor="b">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ENX 101: Filling a need</a:t>
            </a:r>
            <a:endParaRPr>
              <a:solidFill>
                <a:schemeClr val="dk1"/>
              </a:solidFill>
            </a:endParaRPr>
          </a:p>
        </p:txBody>
      </p:sp>
      <p:sp>
        <p:nvSpPr>
          <p:cNvPr id="487" name="Google Shape;487;p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Being developed by </a:t>
            </a:r>
            <a:r>
              <a:rPr lang="en" sz="2400"/>
              <a:t>Belkis Gonzalez and Irwin Leopando;</a:t>
            </a:r>
            <a:endParaRPr sz="2400"/>
          </a:p>
          <a:p>
            <a:pPr indent="-381000" lvl="0" marL="457200" rtl="0" algn="l">
              <a:spcBef>
                <a:spcPts val="0"/>
              </a:spcBef>
              <a:spcAft>
                <a:spcPts val="0"/>
              </a:spcAft>
              <a:buSzPts val="2400"/>
              <a:buChar char="●"/>
            </a:pPr>
            <a:r>
              <a:rPr lang="en" sz="2400"/>
              <a:t>New course to fill a gap for students who have taken ENA 101, have completed basic skills, but need a bit more work in preparation for ENG 102;</a:t>
            </a:r>
            <a:endParaRPr sz="2400"/>
          </a:p>
          <a:p>
            <a:pPr indent="-381000" lvl="0" marL="457200" rtl="0" algn="l">
              <a:spcBef>
                <a:spcPts val="0"/>
              </a:spcBef>
              <a:spcAft>
                <a:spcPts val="0"/>
              </a:spcAft>
              <a:buSzPts val="2400"/>
              <a:buChar char="●"/>
            </a:pPr>
            <a:r>
              <a:rPr lang="en" sz="2400"/>
              <a:t>Curriculum is focused on backwards design (ENG 102) and ENA-101 Framework;</a:t>
            </a:r>
            <a:endParaRPr sz="2400"/>
          </a:p>
          <a:p>
            <a:pPr indent="-381000" lvl="0" marL="457200" rtl="0" algn="l">
              <a:spcBef>
                <a:spcPts val="0"/>
              </a:spcBef>
              <a:spcAft>
                <a:spcPts val="0"/>
              </a:spcAft>
              <a:buSzPts val="2400"/>
              <a:buChar char="●"/>
            </a:pPr>
            <a:r>
              <a:rPr lang="en" sz="2400"/>
              <a:t>2 sections to be piloted in August 2019. </a:t>
            </a:r>
            <a:endParaRPr sz="2400"/>
          </a:p>
          <a:p>
            <a:pPr indent="0" lvl="0" marL="0" rtl="0" algn="l">
              <a:spcBef>
                <a:spcPts val="1600"/>
              </a:spcBef>
              <a:spcAft>
                <a:spcPts val="1600"/>
              </a:spcAft>
              <a:buNone/>
            </a:pPr>
            <a:r>
              <a:rPr lang="en"/>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82"/>
          <p:cNvSpPr txBox="1"/>
          <p:nvPr>
            <p:ph idx="1" type="body"/>
          </p:nvPr>
        </p:nvSpPr>
        <p:spPr>
          <a:xfrm>
            <a:off x="2977700" y="397000"/>
            <a:ext cx="5831400" cy="303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Implementation of new curriculum in fall 2019;</a:t>
            </a:r>
            <a:endParaRPr/>
          </a:p>
          <a:p>
            <a:pPr indent="-342900" lvl="0" marL="457200" rtl="0" algn="l">
              <a:spcBef>
                <a:spcPts val="0"/>
              </a:spcBef>
              <a:spcAft>
                <a:spcPts val="0"/>
              </a:spcAft>
              <a:buSzPts val="1800"/>
              <a:buChar char="●"/>
            </a:pPr>
            <a:r>
              <a:rPr lang="en"/>
              <a:t>Pilot ENX course in August 2019;</a:t>
            </a:r>
            <a:endParaRPr/>
          </a:p>
          <a:p>
            <a:pPr indent="-342900" lvl="0" marL="457200" rtl="0" algn="l">
              <a:spcBef>
                <a:spcPts val="0"/>
              </a:spcBef>
              <a:spcAft>
                <a:spcPts val="0"/>
              </a:spcAft>
              <a:buSzPts val="1800"/>
              <a:buChar char="●"/>
            </a:pPr>
            <a:r>
              <a:rPr lang="en"/>
              <a:t>Academic Year 2019-2020 Professional Development Workshop;</a:t>
            </a:r>
            <a:endParaRPr/>
          </a:p>
          <a:p>
            <a:pPr indent="-342900" lvl="0" marL="457200" rtl="0" algn="l">
              <a:spcBef>
                <a:spcPts val="0"/>
              </a:spcBef>
              <a:spcAft>
                <a:spcPts val="0"/>
              </a:spcAft>
              <a:buSzPts val="1800"/>
              <a:buChar char="●"/>
            </a:pPr>
            <a:r>
              <a:rPr lang="en"/>
              <a:t>May 2020: assessment of pre- and post-ENA 101 writing;</a:t>
            </a:r>
            <a:endParaRPr/>
          </a:p>
          <a:p>
            <a:pPr indent="-342900" lvl="0" marL="457200" rtl="0" algn="l">
              <a:spcBef>
                <a:spcPts val="0"/>
              </a:spcBef>
              <a:spcAft>
                <a:spcPts val="0"/>
              </a:spcAft>
              <a:buSzPts val="1800"/>
              <a:buChar char="●"/>
            </a:pPr>
            <a:r>
              <a:rPr lang="en"/>
              <a:t>Continued development of curriculum materials;</a:t>
            </a:r>
            <a:endParaRPr/>
          </a:p>
          <a:p>
            <a:pPr indent="-342900" lvl="0" marL="457200" rtl="0" algn="l">
              <a:spcBef>
                <a:spcPts val="0"/>
              </a:spcBef>
              <a:spcAft>
                <a:spcPts val="0"/>
              </a:spcAft>
              <a:buSzPts val="1800"/>
              <a:buChar char="●"/>
            </a:pPr>
            <a:r>
              <a:rPr lang="en"/>
              <a:t>Figuring out placement with CUNY-wide placement changes.</a:t>
            </a:r>
            <a:endParaRPr i="1" sz="2400"/>
          </a:p>
        </p:txBody>
      </p:sp>
      <p:sp>
        <p:nvSpPr>
          <p:cNvPr id="493" name="Google Shape;493;p82"/>
          <p:cNvSpPr txBox="1"/>
          <p:nvPr>
            <p:ph type="title"/>
          </p:nvPr>
        </p:nvSpPr>
        <p:spPr>
          <a:xfrm>
            <a:off x="165500" y="397000"/>
            <a:ext cx="2812200" cy="7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a:t>
            </a:r>
            <a:r>
              <a:rPr lang="en">
                <a:solidFill>
                  <a:schemeClr val="dk1"/>
                </a:solidFill>
              </a:rPr>
              <a:t>ext steps</a:t>
            </a:r>
            <a:endParaRPr>
              <a:solidFill>
                <a:schemeClr val="dk1"/>
              </a:solidFill>
            </a:endParaRPr>
          </a:p>
          <a:p>
            <a:pPr indent="0" lvl="0" marL="0" rtl="0" algn="l">
              <a:spcBef>
                <a:spcPts val="0"/>
              </a:spcBef>
              <a:spcAft>
                <a:spcPts val="0"/>
              </a:spcAft>
              <a:buNone/>
            </a:pPr>
            <a:r>
              <a:t/>
            </a:r>
            <a:endParaRPr/>
          </a:p>
        </p:txBody>
      </p:sp>
      <p:sp>
        <p:nvSpPr>
          <p:cNvPr id="494" name="Google Shape;494;p82"/>
          <p:cNvSpPr txBox="1"/>
          <p:nvPr>
            <p:ph type="title"/>
          </p:nvPr>
        </p:nvSpPr>
        <p:spPr>
          <a:xfrm>
            <a:off x="233275" y="3430600"/>
            <a:ext cx="2812200" cy="7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 done</a:t>
            </a:r>
            <a:endParaRPr>
              <a:solidFill>
                <a:schemeClr val="dk1"/>
              </a:solidFill>
            </a:endParaRPr>
          </a:p>
          <a:p>
            <a:pPr indent="0" lvl="0" marL="0" rtl="0" algn="l">
              <a:spcBef>
                <a:spcPts val="0"/>
              </a:spcBef>
              <a:spcAft>
                <a:spcPts val="0"/>
              </a:spcAft>
              <a:buNone/>
            </a:pPr>
            <a:r>
              <a:t/>
            </a:r>
            <a:endParaRPr/>
          </a:p>
        </p:txBody>
      </p:sp>
      <p:sp>
        <p:nvSpPr>
          <p:cNvPr id="495" name="Google Shape;495;p82"/>
          <p:cNvSpPr txBox="1"/>
          <p:nvPr>
            <p:ph idx="1" type="body"/>
          </p:nvPr>
        </p:nvSpPr>
        <p:spPr>
          <a:xfrm>
            <a:off x="3111300" y="3643025"/>
            <a:ext cx="5831400" cy="1171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Writing center referral;</a:t>
            </a:r>
            <a:endParaRPr/>
          </a:p>
          <a:p>
            <a:pPr indent="-342900" lvl="0" marL="457200" rtl="0" algn="l">
              <a:spcBef>
                <a:spcPts val="0"/>
              </a:spcBef>
              <a:spcAft>
                <a:spcPts val="0"/>
              </a:spcAft>
              <a:buSzPts val="1800"/>
              <a:buChar char="●"/>
            </a:pPr>
            <a:r>
              <a:rPr lang="en"/>
              <a:t>Discussion of exit criteria;</a:t>
            </a:r>
            <a:endParaRPr/>
          </a:p>
          <a:p>
            <a:pPr indent="-342900" lvl="0" marL="457200" rtl="0" algn="l">
              <a:spcBef>
                <a:spcPts val="0"/>
              </a:spcBef>
              <a:spcAft>
                <a:spcPts val="0"/>
              </a:spcAft>
              <a:buSzPts val="1800"/>
              <a:buChar char="●"/>
            </a:pPr>
            <a:r>
              <a:rPr lang="en"/>
              <a:t>Student version of the ENA framework.</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3"/>
          <p:cNvSpPr txBox="1"/>
          <p:nvPr>
            <p:ph type="title"/>
          </p:nvPr>
        </p:nvSpPr>
        <p:spPr>
          <a:xfrm>
            <a:off x="2146950" y="3993100"/>
            <a:ext cx="4850100" cy="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1"/>
                </a:solidFill>
              </a:rPr>
              <a:t>Many Thanks</a:t>
            </a:r>
            <a:endParaRPr sz="5500">
              <a:solidFill>
                <a:schemeClr val="dk1"/>
              </a:solidFill>
            </a:endParaRPr>
          </a:p>
        </p:txBody>
      </p:sp>
      <p:sp>
        <p:nvSpPr>
          <p:cNvPr id="501" name="Google Shape;501;p83"/>
          <p:cNvSpPr txBox="1"/>
          <p:nvPr>
            <p:ph idx="1" type="body"/>
          </p:nvPr>
        </p:nvSpPr>
        <p:spPr>
          <a:xfrm>
            <a:off x="4784225" y="104700"/>
            <a:ext cx="1944900" cy="16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WPA Team:</a:t>
            </a:r>
            <a:endParaRPr sz="1600">
              <a:solidFill>
                <a:schemeClr val="dk1"/>
              </a:solidFill>
            </a:endParaRPr>
          </a:p>
          <a:p>
            <a:pPr indent="0" lvl="0" marL="0" rtl="0" algn="l">
              <a:lnSpc>
                <a:spcPct val="100000"/>
              </a:lnSpc>
              <a:spcBef>
                <a:spcPts val="1600"/>
              </a:spcBef>
              <a:spcAft>
                <a:spcPts val="0"/>
              </a:spcAft>
              <a:buNone/>
            </a:pPr>
            <a:r>
              <a:rPr lang="en" sz="1600"/>
              <a:t>J. Elizabeth Clark</a:t>
            </a:r>
            <a:endParaRPr sz="1600"/>
          </a:p>
          <a:p>
            <a:pPr indent="0" lvl="0" marL="0" rtl="0" algn="l">
              <a:lnSpc>
                <a:spcPct val="100000"/>
              </a:lnSpc>
              <a:spcBef>
                <a:spcPts val="0"/>
              </a:spcBef>
              <a:spcAft>
                <a:spcPts val="0"/>
              </a:spcAft>
              <a:buClr>
                <a:schemeClr val="dk2"/>
              </a:buClr>
              <a:buSzPts val="1100"/>
              <a:buFont typeface="Arial"/>
              <a:buNone/>
            </a:pPr>
            <a:r>
              <a:rPr lang="en" sz="1600"/>
              <a:t>Jacqueline Jones</a:t>
            </a:r>
            <a:endParaRPr sz="1600"/>
          </a:p>
          <a:p>
            <a:pPr indent="0" lvl="0" marL="0" rtl="0" algn="l">
              <a:lnSpc>
                <a:spcPct val="100000"/>
              </a:lnSpc>
              <a:spcBef>
                <a:spcPts val="0"/>
              </a:spcBef>
              <a:spcAft>
                <a:spcPts val="0"/>
              </a:spcAft>
              <a:buNone/>
            </a:pPr>
            <a:r>
              <a:rPr lang="en" sz="1600"/>
              <a:t>Neil Meyer</a:t>
            </a:r>
            <a:endParaRPr sz="1600"/>
          </a:p>
          <a:p>
            <a:pPr indent="0" lvl="0" marL="0" rtl="0" algn="l">
              <a:lnSpc>
                <a:spcPct val="100000"/>
              </a:lnSpc>
              <a:spcBef>
                <a:spcPts val="0"/>
              </a:spcBef>
              <a:spcAft>
                <a:spcPts val="0"/>
              </a:spcAft>
              <a:buNone/>
            </a:pPr>
            <a:r>
              <a:rPr lang="en" sz="1600"/>
              <a:t>Lykourgos Vasileiou</a:t>
            </a:r>
            <a:endParaRPr sz="1600"/>
          </a:p>
          <a:p>
            <a:pPr indent="0" lvl="0" marL="0" rtl="0" algn="l">
              <a:spcBef>
                <a:spcPts val="0"/>
              </a:spcBef>
              <a:spcAft>
                <a:spcPts val="1600"/>
              </a:spcAft>
              <a:buNone/>
            </a:pPr>
            <a:r>
              <a:t/>
            </a:r>
            <a:endParaRPr/>
          </a:p>
        </p:txBody>
      </p:sp>
      <p:sp>
        <p:nvSpPr>
          <p:cNvPr id="502" name="Google Shape;502;p83"/>
          <p:cNvSpPr txBox="1"/>
          <p:nvPr>
            <p:ph idx="1" type="body"/>
          </p:nvPr>
        </p:nvSpPr>
        <p:spPr>
          <a:xfrm>
            <a:off x="4811925" y="1968050"/>
            <a:ext cx="2235600" cy="16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Assessment Team</a:t>
            </a:r>
            <a:r>
              <a:rPr b="1" lang="en">
                <a:solidFill>
                  <a:schemeClr val="dk1"/>
                </a:solidFill>
              </a:rPr>
              <a:t>:</a:t>
            </a:r>
            <a:endParaRPr sz="1600">
              <a:solidFill>
                <a:schemeClr val="dk1"/>
              </a:solidFill>
            </a:endParaRPr>
          </a:p>
          <a:p>
            <a:pPr indent="0" lvl="0" marL="0" rtl="0" algn="l">
              <a:lnSpc>
                <a:spcPct val="100000"/>
              </a:lnSpc>
              <a:spcBef>
                <a:spcPts val="1600"/>
              </a:spcBef>
              <a:spcAft>
                <a:spcPts val="0"/>
              </a:spcAft>
              <a:buNone/>
            </a:pPr>
            <a:r>
              <a:rPr lang="en" sz="1600"/>
              <a:t>J. Elizabeth Clark</a:t>
            </a:r>
            <a:endParaRPr sz="1600"/>
          </a:p>
          <a:p>
            <a:pPr indent="0" lvl="0" marL="0" rtl="0" algn="l">
              <a:lnSpc>
                <a:spcPct val="100000"/>
              </a:lnSpc>
              <a:spcBef>
                <a:spcPts val="0"/>
              </a:spcBef>
              <a:spcAft>
                <a:spcPts val="0"/>
              </a:spcAft>
              <a:buNone/>
            </a:pPr>
            <a:r>
              <a:rPr lang="en" sz="1600"/>
              <a:t>Tara Coleman</a:t>
            </a:r>
            <a:endParaRPr sz="1600"/>
          </a:p>
          <a:p>
            <a:pPr indent="0" lvl="0" marL="0" rtl="0" algn="l">
              <a:lnSpc>
                <a:spcPct val="100000"/>
              </a:lnSpc>
              <a:spcBef>
                <a:spcPts val="0"/>
              </a:spcBef>
              <a:spcAft>
                <a:spcPts val="0"/>
              </a:spcAft>
              <a:buNone/>
            </a:pPr>
            <a:r>
              <a:rPr lang="en" sz="1600"/>
              <a:t>Rochell Isaac</a:t>
            </a:r>
            <a:endParaRPr sz="1600"/>
          </a:p>
          <a:p>
            <a:pPr indent="0" lvl="0" marL="0" rtl="0" algn="l">
              <a:lnSpc>
                <a:spcPct val="100000"/>
              </a:lnSpc>
              <a:spcBef>
                <a:spcPts val="0"/>
              </a:spcBef>
              <a:spcAft>
                <a:spcPts val="0"/>
              </a:spcAft>
              <a:buNone/>
            </a:pPr>
            <a:r>
              <a:rPr lang="en" sz="1600"/>
              <a:t>Marisa Klages-Bombich</a:t>
            </a:r>
            <a:endParaRPr sz="1600"/>
          </a:p>
          <a:p>
            <a:pPr indent="0" lvl="0" marL="0" rtl="0" algn="l">
              <a:lnSpc>
                <a:spcPct val="100000"/>
              </a:lnSpc>
              <a:spcBef>
                <a:spcPts val="0"/>
              </a:spcBef>
              <a:spcAft>
                <a:spcPts val="0"/>
              </a:spcAft>
              <a:buNone/>
            </a:pPr>
            <a:r>
              <a:rPr lang="en" sz="1600"/>
              <a:t>Sue Livingston</a:t>
            </a:r>
            <a:endParaRPr sz="1600"/>
          </a:p>
          <a:p>
            <a:pPr indent="0" lvl="0" marL="0" rtl="0" algn="l">
              <a:spcBef>
                <a:spcPts val="0"/>
              </a:spcBef>
              <a:spcAft>
                <a:spcPts val="1600"/>
              </a:spcAft>
              <a:buNone/>
            </a:pPr>
            <a:r>
              <a:t/>
            </a:r>
            <a:endParaRPr/>
          </a:p>
        </p:txBody>
      </p:sp>
      <p:sp>
        <p:nvSpPr>
          <p:cNvPr id="503" name="Google Shape;503;p83"/>
          <p:cNvSpPr txBox="1"/>
          <p:nvPr>
            <p:ph idx="1" type="body"/>
          </p:nvPr>
        </p:nvSpPr>
        <p:spPr>
          <a:xfrm>
            <a:off x="2502275" y="104700"/>
            <a:ext cx="2175900" cy="370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solidFill>
                  <a:schemeClr val="dk1"/>
                </a:solidFill>
              </a:rPr>
              <a:t>2019-2020 Team</a:t>
            </a:r>
            <a:r>
              <a:rPr b="1" lang="en" u="sng">
                <a:solidFill>
                  <a:schemeClr val="dk1"/>
                </a:solidFill>
              </a:rPr>
              <a:t>:</a:t>
            </a:r>
            <a:endParaRPr b="1" u="sng">
              <a:solidFill>
                <a:schemeClr val="dk1"/>
              </a:solidFill>
            </a:endParaRPr>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J. Elizabeth Clark</a:t>
            </a:r>
            <a:endParaRPr sz="1600"/>
          </a:p>
          <a:p>
            <a:pPr indent="0" lvl="0" marL="0" rtl="0" algn="l">
              <a:lnSpc>
                <a:spcPct val="100000"/>
              </a:lnSpc>
              <a:spcBef>
                <a:spcPts val="0"/>
              </a:spcBef>
              <a:spcAft>
                <a:spcPts val="0"/>
              </a:spcAft>
              <a:buNone/>
            </a:pPr>
            <a:r>
              <a:rPr lang="en" sz="1600"/>
              <a:t>Tara Coleman</a:t>
            </a:r>
            <a:endParaRPr sz="1600"/>
          </a:p>
          <a:p>
            <a:pPr indent="0" lvl="0" marL="0" rtl="0" algn="l">
              <a:lnSpc>
                <a:spcPct val="100000"/>
              </a:lnSpc>
              <a:spcBef>
                <a:spcPts val="0"/>
              </a:spcBef>
              <a:spcAft>
                <a:spcPts val="0"/>
              </a:spcAft>
              <a:buNone/>
            </a:pPr>
            <a:r>
              <a:rPr lang="en" sz="1600"/>
              <a:t>Belkis Gonzalez</a:t>
            </a:r>
            <a:endParaRPr sz="1600"/>
          </a:p>
          <a:p>
            <a:pPr indent="0" lvl="0" marL="0" rtl="0" algn="l">
              <a:lnSpc>
                <a:spcPct val="100000"/>
              </a:lnSpc>
              <a:spcBef>
                <a:spcPts val="0"/>
              </a:spcBef>
              <a:spcAft>
                <a:spcPts val="0"/>
              </a:spcAft>
              <a:buNone/>
            </a:pPr>
            <a:r>
              <a:rPr lang="en" sz="1600"/>
              <a:t>Carlos Hiraldo</a:t>
            </a:r>
            <a:endParaRPr sz="1600"/>
          </a:p>
          <a:p>
            <a:pPr indent="0" lvl="0" marL="0" rtl="0" algn="l">
              <a:lnSpc>
                <a:spcPct val="100000"/>
              </a:lnSpc>
              <a:spcBef>
                <a:spcPts val="0"/>
              </a:spcBef>
              <a:spcAft>
                <a:spcPts val="0"/>
              </a:spcAft>
              <a:buNone/>
            </a:pPr>
            <a:r>
              <a:rPr lang="en" sz="1600"/>
              <a:t>Rochell Isaac</a:t>
            </a:r>
            <a:endParaRPr sz="1600"/>
          </a:p>
          <a:p>
            <a:pPr indent="0" lvl="0" marL="0" rtl="0" algn="l">
              <a:lnSpc>
                <a:spcPct val="100000"/>
              </a:lnSpc>
              <a:spcBef>
                <a:spcPts val="0"/>
              </a:spcBef>
              <a:spcAft>
                <a:spcPts val="0"/>
              </a:spcAft>
              <a:buNone/>
            </a:pPr>
            <a:r>
              <a:rPr lang="en" sz="1600"/>
              <a:t>Lara Kattekola</a:t>
            </a:r>
            <a:endParaRPr sz="1600"/>
          </a:p>
          <a:p>
            <a:pPr indent="0" lvl="0" marL="0" rtl="0" algn="l">
              <a:lnSpc>
                <a:spcPct val="100000"/>
              </a:lnSpc>
              <a:spcBef>
                <a:spcPts val="0"/>
              </a:spcBef>
              <a:spcAft>
                <a:spcPts val="0"/>
              </a:spcAft>
              <a:buNone/>
            </a:pPr>
            <a:r>
              <a:rPr lang="en" sz="1600"/>
              <a:t>Marisa Klages-Bombich</a:t>
            </a:r>
            <a:endParaRPr sz="1600"/>
          </a:p>
          <a:p>
            <a:pPr indent="0" lvl="0" marL="0" rtl="0" algn="l">
              <a:lnSpc>
                <a:spcPct val="100000"/>
              </a:lnSpc>
              <a:spcBef>
                <a:spcPts val="0"/>
              </a:spcBef>
              <a:spcAft>
                <a:spcPts val="0"/>
              </a:spcAft>
              <a:buClr>
                <a:schemeClr val="dk2"/>
              </a:buClr>
              <a:buSzPts val="1100"/>
              <a:buFont typeface="Arial"/>
              <a:buNone/>
            </a:pPr>
            <a:r>
              <a:rPr lang="en" sz="1600"/>
              <a:t>Sue Livingston</a:t>
            </a:r>
            <a:endParaRPr sz="1600"/>
          </a:p>
          <a:p>
            <a:pPr indent="0" lvl="0" marL="0" rtl="0" algn="l">
              <a:lnSpc>
                <a:spcPct val="100000"/>
              </a:lnSpc>
              <a:spcBef>
                <a:spcPts val="0"/>
              </a:spcBef>
              <a:spcAft>
                <a:spcPts val="0"/>
              </a:spcAft>
              <a:buClr>
                <a:schemeClr val="dk2"/>
              </a:buClr>
              <a:buSzPts val="1100"/>
              <a:buFont typeface="Arial"/>
              <a:buNone/>
            </a:pPr>
            <a:r>
              <a:rPr lang="en" sz="1600"/>
              <a:t>Neil Meyer</a:t>
            </a:r>
            <a:endParaRPr sz="1600"/>
          </a:p>
          <a:p>
            <a:pPr indent="0" lvl="0" marL="0" rtl="0" algn="l">
              <a:lnSpc>
                <a:spcPct val="100000"/>
              </a:lnSpc>
              <a:spcBef>
                <a:spcPts val="0"/>
              </a:spcBef>
              <a:spcAft>
                <a:spcPts val="0"/>
              </a:spcAft>
              <a:buNone/>
            </a:pPr>
            <a:r>
              <a:rPr lang="en" sz="1600"/>
              <a:t>Phyllis Van Slyck</a:t>
            </a:r>
            <a:endParaRPr sz="1600"/>
          </a:p>
          <a:p>
            <a:pPr indent="0" lvl="0" marL="0" rtl="0" algn="l">
              <a:lnSpc>
                <a:spcPct val="100000"/>
              </a:lnSpc>
              <a:spcBef>
                <a:spcPts val="0"/>
              </a:spcBef>
              <a:spcAft>
                <a:spcPts val="0"/>
              </a:spcAft>
              <a:buNone/>
            </a:pPr>
            <a:r>
              <a:rPr lang="en" sz="1600"/>
              <a:t>Jesse Schwartz</a:t>
            </a:r>
            <a:endParaRPr sz="1600"/>
          </a:p>
          <a:p>
            <a:pPr indent="0" lvl="0" marL="0" rtl="0" algn="l">
              <a:lnSpc>
                <a:spcPct val="100000"/>
              </a:lnSpc>
              <a:spcBef>
                <a:spcPts val="0"/>
              </a:spcBef>
              <a:spcAft>
                <a:spcPts val="0"/>
              </a:spcAft>
              <a:buNone/>
            </a:pPr>
            <a:r>
              <a:rPr lang="en" sz="1600"/>
              <a:t>Dominique Zino</a:t>
            </a:r>
            <a:endParaRPr sz="1600"/>
          </a:p>
          <a:p>
            <a:pPr indent="0" lvl="0" marL="0" rtl="0" algn="l">
              <a:spcBef>
                <a:spcPts val="0"/>
              </a:spcBef>
              <a:spcAft>
                <a:spcPts val="0"/>
              </a:spcAft>
              <a:buNone/>
            </a:pPr>
            <a:r>
              <a:t/>
            </a:r>
            <a:endParaRPr>
              <a:solidFill>
                <a:srgbClr val="999999"/>
              </a:solidFill>
            </a:endParaRPr>
          </a:p>
          <a:p>
            <a:pPr indent="0" lvl="0" marL="0" rtl="0" algn="l">
              <a:spcBef>
                <a:spcPts val="0"/>
              </a:spcBef>
              <a:spcAft>
                <a:spcPts val="0"/>
              </a:spcAft>
              <a:buNone/>
            </a:pPr>
            <a:r>
              <a:t/>
            </a:r>
            <a:endParaRPr b="1" u="sng"/>
          </a:p>
          <a:p>
            <a:pPr indent="0" lvl="0" marL="0" rtl="0" algn="l">
              <a:spcBef>
                <a:spcPts val="1600"/>
              </a:spcBef>
              <a:spcAft>
                <a:spcPts val="1600"/>
              </a:spcAft>
              <a:buNone/>
            </a:pPr>
            <a:r>
              <a:t/>
            </a:r>
            <a:endParaRPr/>
          </a:p>
        </p:txBody>
      </p:sp>
      <p:sp>
        <p:nvSpPr>
          <p:cNvPr id="504" name="Google Shape;504;p83"/>
          <p:cNvSpPr txBox="1"/>
          <p:nvPr>
            <p:ph idx="1" type="body"/>
          </p:nvPr>
        </p:nvSpPr>
        <p:spPr>
          <a:xfrm>
            <a:off x="200050" y="104700"/>
            <a:ext cx="2175900" cy="479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solidFill>
                  <a:schemeClr val="dk1"/>
                </a:solidFill>
              </a:rPr>
              <a:t>2018-2019</a:t>
            </a:r>
            <a:r>
              <a:rPr b="1" lang="en" u="sng">
                <a:solidFill>
                  <a:schemeClr val="dk1"/>
                </a:solidFill>
              </a:rPr>
              <a:t> Team:</a:t>
            </a:r>
            <a:endParaRPr b="1" u="sng">
              <a:solidFill>
                <a:schemeClr val="dk1"/>
              </a:solidFill>
            </a:endParaRPr>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Allia Abdullah-Matta</a:t>
            </a:r>
            <a:endParaRPr sz="1600"/>
          </a:p>
          <a:p>
            <a:pPr indent="0" lvl="0" marL="0" rtl="0" algn="l">
              <a:lnSpc>
                <a:spcPct val="100000"/>
              </a:lnSpc>
              <a:spcBef>
                <a:spcPts val="0"/>
              </a:spcBef>
              <a:spcAft>
                <a:spcPts val="0"/>
              </a:spcAft>
              <a:buNone/>
            </a:pPr>
            <a:r>
              <a:rPr lang="en" sz="1600"/>
              <a:t>Olga Aksakalova</a:t>
            </a:r>
            <a:endParaRPr sz="1600"/>
          </a:p>
          <a:p>
            <a:pPr indent="0" lvl="0" marL="0" rtl="0" algn="l">
              <a:lnSpc>
                <a:spcPct val="100000"/>
              </a:lnSpc>
              <a:spcBef>
                <a:spcPts val="0"/>
              </a:spcBef>
              <a:spcAft>
                <a:spcPts val="0"/>
              </a:spcAft>
              <a:buNone/>
            </a:pPr>
            <a:r>
              <a:rPr lang="en" sz="1600"/>
              <a:t>Ece Aykol</a:t>
            </a:r>
            <a:endParaRPr sz="1600"/>
          </a:p>
          <a:p>
            <a:pPr indent="0" lvl="0" marL="0" rtl="0" algn="l">
              <a:lnSpc>
                <a:spcPct val="100000"/>
              </a:lnSpc>
              <a:spcBef>
                <a:spcPts val="0"/>
              </a:spcBef>
              <a:spcAft>
                <a:spcPts val="0"/>
              </a:spcAft>
              <a:buNone/>
            </a:pPr>
            <a:r>
              <a:rPr lang="en" sz="1600"/>
              <a:t>Evelyn Burg</a:t>
            </a:r>
            <a:endParaRPr sz="1600"/>
          </a:p>
          <a:p>
            <a:pPr indent="0" lvl="0" marL="0" rtl="0" algn="l">
              <a:lnSpc>
                <a:spcPct val="100000"/>
              </a:lnSpc>
              <a:spcBef>
                <a:spcPts val="0"/>
              </a:spcBef>
              <a:spcAft>
                <a:spcPts val="0"/>
              </a:spcAft>
              <a:buNone/>
            </a:pPr>
            <a:r>
              <a:rPr lang="en" sz="1600"/>
              <a:t>J. Elizabeth Clark</a:t>
            </a:r>
            <a:endParaRPr sz="1600"/>
          </a:p>
          <a:p>
            <a:pPr indent="0" lvl="0" marL="0" rtl="0" algn="l">
              <a:lnSpc>
                <a:spcPct val="100000"/>
              </a:lnSpc>
              <a:spcBef>
                <a:spcPts val="0"/>
              </a:spcBef>
              <a:spcAft>
                <a:spcPts val="0"/>
              </a:spcAft>
              <a:buNone/>
            </a:pPr>
            <a:r>
              <a:rPr lang="en" sz="1600"/>
              <a:t>Rochell Isaac</a:t>
            </a:r>
            <a:endParaRPr sz="1600"/>
          </a:p>
          <a:p>
            <a:pPr indent="0" lvl="0" marL="0" rtl="0" algn="l">
              <a:lnSpc>
                <a:spcPct val="100000"/>
              </a:lnSpc>
              <a:spcBef>
                <a:spcPts val="0"/>
              </a:spcBef>
              <a:spcAft>
                <a:spcPts val="0"/>
              </a:spcAft>
              <a:buNone/>
            </a:pPr>
            <a:r>
              <a:rPr lang="en" sz="1600"/>
              <a:t>Jason Hendrickson</a:t>
            </a:r>
            <a:endParaRPr sz="1600"/>
          </a:p>
          <a:p>
            <a:pPr indent="0" lvl="0" marL="0" rtl="0" algn="l">
              <a:lnSpc>
                <a:spcPct val="100000"/>
              </a:lnSpc>
              <a:spcBef>
                <a:spcPts val="0"/>
              </a:spcBef>
              <a:spcAft>
                <a:spcPts val="0"/>
              </a:spcAft>
              <a:buNone/>
            </a:pPr>
            <a:r>
              <a:rPr lang="en" sz="1600"/>
              <a:t>Heidi Johnsen</a:t>
            </a:r>
            <a:endParaRPr sz="1600"/>
          </a:p>
          <a:p>
            <a:pPr indent="0" lvl="0" marL="0" rtl="0" algn="l">
              <a:lnSpc>
                <a:spcPct val="100000"/>
              </a:lnSpc>
              <a:spcBef>
                <a:spcPts val="0"/>
              </a:spcBef>
              <a:spcAft>
                <a:spcPts val="0"/>
              </a:spcAft>
              <a:buNone/>
            </a:pPr>
            <a:r>
              <a:rPr lang="en" sz="1600"/>
              <a:t>Jacqueline Jones</a:t>
            </a:r>
            <a:endParaRPr sz="1600"/>
          </a:p>
          <a:p>
            <a:pPr indent="0" lvl="0" marL="0" rtl="0" algn="l">
              <a:lnSpc>
                <a:spcPct val="100000"/>
              </a:lnSpc>
              <a:spcBef>
                <a:spcPts val="0"/>
              </a:spcBef>
              <a:spcAft>
                <a:spcPts val="0"/>
              </a:spcAft>
              <a:buNone/>
            </a:pPr>
            <a:r>
              <a:rPr lang="en" sz="1600"/>
              <a:t>Jayashree Kamble</a:t>
            </a:r>
            <a:endParaRPr sz="1600"/>
          </a:p>
          <a:p>
            <a:pPr indent="0" lvl="0" marL="0" rtl="0" algn="l">
              <a:lnSpc>
                <a:spcPct val="100000"/>
              </a:lnSpc>
              <a:spcBef>
                <a:spcPts val="0"/>
              </a:spcBef>
              <a:spcAft>
                <a:spcPts val="0"/>
              </a:spcAft>
              <a:buNone/>
            </a:pPr>
            <a:r>
              <a:rPr lang="en" sz="1600"/>
              <a:t>Marisa Klages-Bombich</a:t>
            </a:r>
            <a:endParaRPr sz="1600"/>
          </a:p>
          <a:p>
            <a:pPr indent="0" lvl="0" marL="0" rtl="0" algn="l">
              <a:lnSpc>
                <a:spcPct val="100000"/>
              </a:lnSpc>
              <a:spcBef>
                <a:spcPts val="0"/>
              </a:spcBef>
              <a:spcAft>
                <a:spcPts val="0"/>
              </a:spcAft>
              <a:buNone/>
            </a:pPr>
            <a:r>
              <a:rPr lang="en" sz="1600"/>
              <a:t>Irwin Leopando</a:t>
            </a:r>
            <a:endParaRPr sz="1600"/>
          </a:p>
          <a:p>
            <a:pPr indent="0" lvl="0" marL="0" rtl="0" algn="l">
              <a:lnSpc>
                <a:spcPct val="100000"/>
              </a:lnSpc>
              <a:spcBef>
                <a:spcPts val="0"/>
              </a:spcBef>
              <a:spcAft>
                <a:spcPts val="0"/>
              </a:spcAft>
              <a:buNone/>
            </a:pPr>
            <a:r>
              <a:rPr lang="en" sz="1600"/>
              <a:t>Lucy McNair</a:t>
            </a:r>
            <a:endParaRPr sz="1600"/>
          </a:p>
          <a:p>
            <a:pPr indent="0" lvl="0" marL="0" rtl="0" algn="l">
              <a:lnSpc>
                <a:spcPct val="100000"/>
              </a:lnSpc>
              <a:spcBef>
                <a:spcPts val="0"/>
              </a:spcBef>
              <a:spcAft>
                <a:spcPts val="0"/>
              </a:spcAft>
              <a:buNone/>
            </a:pPr>
            <a:r>
              <a:rPr lang="en" sz="1600"/>
              <a:t>Neil Meyer</a:t>
            </a:r>
            <a:endParaRPr sz="1600"/>
          </a:p>
          <a:p>
            <a:pPr indent="0" lvl="0" marL="0" rtl="0" algn="l">
              <a:lnSpc>
                <a:spcPct val="100000"/>
              </a:lnSpc>
              <a:spcBef>
                <a:spcPts val="0"/>
              </a:spcBef>
              <a:spcAft>
                <a:spcPts val="0"/>
              </a:spcAft>
              <a:buNone/>
            </a:pPr>
            <a:r>
              <a:rPr lang="en" sz="1600"/>
              <a:t>Joy Sanchez-Taylor</a:t>
            </a:r>
            <a:endParaRPr sz="1600"/>
          </a:p>
          <a:p>
            <a:pPr indent="0" lvl="0" marL="0" rtl="0" algn="l">
              <a:lnSpc>
                <a:spcPct val="100000"/>
              </a:lnSpc>
              <a:spcBef>
                <a:spcPts val="0"/>
              </a:spcBef>
              <a:spcAft>
                <a:spcPts val="0"/>
              </a:spcAft>
              <a:buNone/>
            </a:pPr>
            <a:r>
              <a:rPr lang="en" sz="1600"/>
              <a:t>Lilla Toke</a:t>
            </a:r>
            <a:endParaRPr sz="1600"/>
          </a:p>
          <a:p>
            <a:pPr indent="0" lvl="0" marL="0" rtl="0" algn="l">
              <a:lnSpc>
                <a:spcPct val="100000"/>
              </a:lnSpc>
              <a:spcBef>
                <a:spcPts val="0"/>
              </a:spcBef>
              <a:spcAft>
                <a:spcPts val="0"/>
              </a:spcAft>
              <a:buNone/>
            </a:pPr>
            <a:r>
              <a:rPr lang="en" sz="1600"/>
              <a:t>Dominique Zino</a:t>
            </a:r>
            <a:endParaRPr sz="1600"/>
          </a:p>
          <a:p>
            <a:pPr indent="0" lvl="0" marL="0" rtl="0" algn="l">
              <a:lnSpc>
                <a:spcPct val="100000"/>
              </a:lnSpc>
              <a:spcBef>
                <a:spcPts val="0"/>
              </a:spcBef>
              <a:spcAft>
                <a:spcPts val="0"/>
              </a:spcAft>
              <a:buClr>
                <a:schemeClr val="dk2"/>
              </a:buClr>
              <a:buSzPts val="1100"/>
              <a:buFont typeface="Arial"/>
              <a:buNone/>
            </a:pPr>
            <a:r>
              <a:t/>
            </a:r>
            <a:endParaRPr sz="1600"/>
          </a:p>
          <a:p>
            <a:pPr indent="0" lvl="0" marL="0" rtl="0" algn="l">
              <a:spcBef>
                <a:spcPts val="0"/>
              </a:spcBef>
              <a:spcAft>
                <a:spcPts val="0"/>
              </a:spcAft>
              <a:buNone/>
            </a:pPr>
            <a:r>
              <a:t/>
            </a:r>
            <a:endParaRPr>
              <a:solidFill>
                <a:srgbClr val="999999"/>
              </a:solidFill>
            </a:endParaRPr>
          </a:p>
          <a:p>
            <a:pPr indent="0" lvl="0" marL="0" rtl="0" algn="l">
              <a:spcBef>
                <a:spcPts val="0"/>
              </a:spcBef>
              <a:spcAft>
                <a:spcPts val="0"/>
              </a:spcAft>
              <a:buNone/>
            </a:pPr>
            <a:r>
              <a:t/>
            </a:r>
            <a:endParaRPr b="1" u="sng"/>
          </a:p>
          <a:p>
            <a:pPr indent="0" lvl="0" marL="0" rtl="0" algn="l">
              <a:spcBef>
                <a:spcPts val="1600"/>
              </a:spcBef>
              <a:spcAft>
                <a:spcPts val="1600"/>
              </a:spcAft>
              <a:buNone/>
            </a:pPr>
            <a:r>
              <a:t/>
            </a:r>
            <a:endParaRPr/>
          </a:p>
        </p:txBody>
      </p:sp>
      <p:sp>
        <p:nvSpPr>
          <p:cNvPr id="505" name="Google Shape;505;p83"/>
          <p:cNvSpPr txBox="1"/>
          <p:nvPr>
            <p:ph idx="1" type="body"/>
          </p:nvPr>
        </p:nvSpPr>
        <p:spPr>
          <a:xfrm>
            <a:off x="6835175" y="104700"/>
            <a:ext cx="1683300" cy="11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ENX</a:t>
            </a:r>
            <a:r>
              <a:rPr b="1" lang="en" u="sng">
                <a:solidFill>
                  <a:schemeClr val="dk1"/>
                </a:solidFill>
              </a:rPr>
              <a:t> Team:</a:t>
            </a:r>
            <a:endParaRPr b="1" u="sng">
              <a:solidFill>
                <a:schemeClr val="dk1"/>
              </a:solidFill>
            </a:endParaRPr>
          </a:p>
          <a:p>
            <a:pPr indent="0" lvl="0" marL="0" rtl="0" algn="l">
              <a:lnSpc>
                <a:spcPct val="100000"/>
              </a:lnSpc>
              <a:spcBef>
                <a:spcPts val="1600"/>
              </a:spcBef>
              <a:spcAft>
                <a:spcPts val="0"/>
              </a:spcAft>
              <a:buNone/>
            </a:pPr>
            <a:r>
              <a:rPr lang="en" sz="1600"/>
              <a:t>Belkis Gonzalez</a:t>
            </a:r>
            <a:endParaRPr sz="1600"/>
          </a:p>
          <a:p>
            <a:pPr indent="0" lvl="0" marL="0" rtl="0" algn="l">
              <a:lnSpc>
                <a:spcPct val="100000"/>
              </a:lnSpc>
              <a:spcBef>
                <a:spcPts val="0"/>
              </a:spcBef>
              <a:spcAft>
                <a:spcPts val="0"/>
              </a:spcAft>
              <a:buNone/>
            </a:pPr>
            <a:r>
              <a:rPr lang="en" sz="1600"/>
              <a:t>Irwin Leopando</a:t>
            </a:r>
            <a:endParaRPr sz="1600"/>
          </a:p>
        </p:txBody>
      </p:sp>
      <p:sp>
        <p:nvSpPr>
          <p:cNvPr id="506" name="Google Shape;506;p83"/>
          <p:cNvSpPr txBox="1"/>
          <p:nvPr>
            <p:ph idx="1" type="body"/>
          </p:nvPr>
        </p:nvSpPr>
        <p:spPr>
          <a:xfrm>
            <a:off x="6890550" y="1449850"/>
            <a:ext cx="2175900" cy="90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solidFill>
                  <a:schemeClr val="dk1"/>
                </a:solidFill>
              </a:rPr>
              <a:t>IR Data</a:t>
            </a:r>
            <a:r>
              <a:rPr b="1" lang="en" u="sng">
                <a:solidFill>
                  <a:schemeClr val="dk1"/>
                </a:solidFill>
              </a:rPr>
              <a:t>:</a:t>
            </a:r>
            <a:endParaRPr b="1" u="sng">
              <a:solidFill>
                <a:schemeClr val="dk1"/>
              </a:solidFill>
            </a:endParaRPr>
          </a:p>
          <a:p>
            <a:pPr indent="0" lvl="0" marL="0" rtl="0" algn="l">
              <a:lnSpc>
                <a:spcPct val="100000"/>
              </a:lnSpc>
              <a:spcBef>
                <a:spcPts val="0"/>
              </a:spcBef>
              <a:spcAft>
                <a:spcPts val="0"/>
              </a:spcAft>
              <a:buNone/>
            </a:pPr>
            <a:r>
              <a:t/>
            </a:r>
            <a:endParaRPr sz="1600">
              <a:highlight>
                <a:srgbClr val="FFFFFF"/>
              </a:highlight>
            </a:endParaRPr>
          </a:p>
          <a:p>
            <a:pPr indent="0" lvl="0" marL="0" rtl="0" algn="l">
              <a:lnSpc>
                <a:spcPct val="100000"/>
              </a:lnSpc>
              <a:spcBef>
                <a:spcPts val="0"/>
              </a:spcBef>
              <a:spcAft>
                <a:spcPts val="0"/>
              </a:spcAft>
              <a:buNone/>
            </a:pPr>
            <a:r>
              <a:rPr lang="en" sz="1600">
                <a:highlight>
                  <a:srgbClr val="FFFFFF"/>
                </a:highlight>
              </a:rPr>
              <a:t>Jeffrey Weintraub</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171450" y="445025"/>
            <a:ext cx="88461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LaGuardia’s </a:t>
            </a:r>
            <a:r>
              <a:rPr lang="en">
                <a:solidFill>
                  <a:schemeClr val="dk1"/>
                </a:solidFill>
              </a:rPr>
              <a:t>structure: </a:t>
            </a:r>
            <a:r>
              <a:rPr lang="en">
                <a:solidFill>
                  <a:schemeClr val="dk1"/>
                </a:solidFill>
              </a:rPr>
              <a:t>pure ALP model (CCBC)</a:t>
            </a:r>
            <a:endParaRPr>
              <a:solidFill>
                <a:schemeClr val="dk1"/>
              </a:solidFill>
            </a:endParaRPr>
          </a:p>
        </p:txBody>
      </p:sp>
      <p:sp>
        <p:nvSpPr>
          <p:cNvPr id="169" name="Google Shape;169;p30"/>
          <p:cNvSpPr txBox="1"/>
          <p:nvPr/>
        </p:nvSpPr>
        <p:spPr>
          <a:xfrm>
            <a:off x="2639225" y="1454575"/>
            <a:ext cx="6418200" cy="3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graphicFrame>
        <p:nvGraphicFramePr>
          <p:cNvPr id="170" name="Google Shape;170;p30"/>
          <p:cNvGraphicFramePr/>
          <p:nvPr/>
        </p:nvGraphicFramePr>
        <p:xfrm>
          <a:off x="2392175" y="1454575"/>
          <a:ext cx="3000000" cy="3000000"/>
        </p:xfrm>
        <a:graphic>
          <a:graphicData uri="http://schemas.openxmlformats.org/drawingml/2006/table">
            <a:tbl>
              <a:tblPr>
                <a:noFill/>
                <a:tableStyleId>{4F9E36C1-2E95-46D4-90CB-58AF2CDC3EDE}</a:tableStyleId>
              </a:tblPr>
              <a:tblGrid>
                <a:gridCol w="1303825"/>
                <a:gridCol w="1303825"/>
                <a:gridCol w="1303825"/>
                <a:gridCol w="1303825"/>
                <a:gridCol w="1303825"/>
              </a:tblGrid>
              <a:tr h="883375">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lang="en"/>
                        <a:t>Tu</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Th</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r>
              <a:tr h="883375">
                <a:tc>
                  <a:txBody>
                    <a:bodyPr/>
                    <a:lstStyle/>
                    <a:p>
                      <a:pPr indent="0" lvl="0" marL="0" rtl="0" algn="l">
                        <a:spcBef>
                          <a:spcPts val="0"/>
                        </a:spcBef>
                        <a:spcAft>
                          <a:spcPts val="0"/>
                        </a:spcAft>
                        <a:buNone/>
                      </a:pPr>
                      <a:r>
                        <a:rPr lang="en"/>
                        <a:t>10:30-12:45</a:t>
                      </a:r>
                      <a:endParaRPr/>
                    </a:p>
                    <a:p>
                      <a:pPr indent="0" lvl="0" marL="0" rtl="0" algn="l">
                        <a:spcBef>
                          <a:spcPts val="0"/>
                        </a:spcBef>
                        <a:spcAft>
                          <a:spcPts val="0"/>
                        </a:spcAft>
                        <a:buNone/>
                      </a:pPr>
                      <a:r>
                        <a:rPr lang="en"/>
                        <a:t>Composition I</a:t>
                      </a:r>
                      <a:endParaRPr/>
                    </a:p>
                    <a:p>
                      <a:pPr indent="0" lvl="0" marL="0" rtl="0" algn="l">
                        <a:spcBef>
                          <a:spcPts val="0"/>
                        </a:spcBef>
                        <a:spcAft>
                          <a:spcPts val="0"/>
                        </a:spcAft>
                        <a:buNone/>
                      </a:pPr>
                      <a:r>
                        <a:rPr lang="en"/>
                        <a:t>22 students </a:t>
                      </a:r>
                      <a:endParaRPr/>
                    </a:p>
                  </a:txBody>
                  <a:tcPr marT="91425" marB="91425" marR="91425" marL="91425"/>
                </a:tc>
                <a:tc>
                  <a:txBody>
                    <a:bodyPr/>
                    <a:lstStyle/>
                    <a:p>
                      <a:pPr indent="0" lvl="0" marL="0" rtl="0" algn="l">
                        <a:spcBef>
                          <a:spcPts val="0"/>
                        </a:spcBef>
                        <a:spcAft>
                          <a:spcPts val="0"/>
                        </a:spcAft>
                        <a:buNone/>
                      </a:pPr>
                      <a:r>
                        <a:rPr lang="en">
                          <a:solidFill>
                            <a:srgbClr val="FFFFFF"/>
                          </a:solidFill>
                        </a:rPr>
                        <a:t>10:30-12:45</a:t>
                      </a:r>
                      <a:endParaRPr>
                        <a:solidFill>
                          <a:srgbClr val="FFFFFF"/>
                        </a:solidFill>
                      </a:endParaRPr>
                    </a:p>
                    <a:p>
                      <a:pPr indent="0" lvl="0" marL="0" rtl="0" algn="l">
                        <a:spcBef>
                          <a:spcPts val="0"/>
                        </a:spcBef>
                        <a:spcAft>
                          <a:spcPts val="0"/>
                        </a:spcAft>
                        <a:buNone/>
                      </a:pPr>
                      <a:r>
                        <a:rPr lang="en">
                          <a:solidFill>
                            <a:srgbClr val="FFFFFF"/>
                          </a:solidFill>
                        </a:rPr>
                        <a:t>ALP course</a:t>
                      </a:r>
                      <a:endParaRPr>
                        <a:solidFill>
                          <a:srgbClr val="FFFFFF"/>
                        </a:solidFill>
                      </a:endParaRPr>
                    </a:p>
                    <a:p>
                      <a:pPr indent="0" lvl="0" marL="0" rtl="0" algn="l">
                        <a:spcBef>
                          <a:spcPts val="0"/>
                        </a:spcBef>
                        <a:spcAft>
                          <a:spcPts val="0"/>
                        </a:spcAft>
                        <a:buNone/>
                      </a:pPr>
                      <a:r>
                        <a:rPr lang="en">
                          <a:solidFill>
                            <a:srgbClr val="FFFFFF"/>
                          </a:solidFill>
                        </a:rPr>
                        <a:t>10 students</a:t>
                      </a:r>
                      <a:endParaRPr>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rPr lang="en"/>
                        <a:t>10:30-12:45</a:t>
                      </a:r>
                      <a:endParaRPr/>
                    </a:p>
                    <a:p>
                      <a:pPr indent="0" lvl="0" marL="0" rtl="0" algn="l">
                        <a:spcBef>
                          <a:spcPts val="0"/>
                        </a:spcBef>
                        <a:spcAft>
                          <a:spcPts val="0"/>
                        </a:spcAft>
                        <a:buNone/>
                      </a:pPr>
                      <a:r>
                        <a:rPr lang="en"/>
                        <a:t>Composition I</a:t>
                      </a:r>
                      <a:endParaRPr/>
                    </a:p>
                    <a:p>
                      <a:pPr indent="0" lvl="0" marL="0" rtl="0" algn="l">
                        <a:spcBef>
                          <a:spcPts val="0"/>
                        </a:spcBef>
                        <a:spcAft>
                          <a:spcPts val="0"/>
                        </a:spcAft>
                        <a:buNone/>
                      </a:pPr>
                      <a:r>
                        <a:rPr lang="en"/>
                        <a:t>22 students</a:t>
                      </a:r>
                      <a:endParaRPr/>
                    </a:p>
                  </a:txBody>
                  <a:tcPr marT="91425" marB="91425" marR="91425" marL="91425"/>
                </a:tc>
                <a:tc>
                  <a:txBody>
                    <a:bodyPr/>
                    <a:lstStyle/>
                    <a:p>
                      <a:pPr indent="0" lvl="0" marL="0" rtl="0" algn="l">
                        <a:spcBef>
                          <a:spcPts val="0"/>
                        </a:spcBef>
                        <a:spcAft>
                          <a:spcPts val="0"/>
                        </a:spcAft>
                        <a:buNone/>
                      </a:pPr>
                      <a:r>
                        <a:rPr lang="en">
                          <a:solidFill>
                            <a:srgbClr val="FFFFFF"/>
                          </a:solidFill>
                        </a:rPr>
                        <a:t>10:30-11:30</a:t>
                      </a:r>
                      <a:endParaRPr>
                        <a:solidFill>
                          <a:srgbClr val="FFFFFF"/>
                        </a:solidFill>
                      </a:endParaRPr>
                    </a:p>
                    <a:p>
                      <a:pPr indent="0" lvl="0" marL="0" rtl="0" algn="l">
                        <a:spcBef>
                          <a:spcPts val="0"/>
                        </a:spcBef>
                        <a:spcAft>
                          <a:spcPts val="0"/>
                        </a:spcAft>
                        <a:buNone/>
                      </a:pPr>
                      <a:r>
                        <a:rPr lang="en">
                          <a:solidFill>
                            <a:srgbClr val="FFFFFF"/>
                          </a:solidFill>
                        </a:rPr>
                        <a:t>ALP course</a:t>
                      </a:r>
                      <a:endParaRPr>
                        <a:solidFill>
                          <a:srgbClr val="FFFFFF"/>
                        </a:solidFill>
                      </a:endParaRPr>
                    </a:p>
                    <a:p>
                      <a:pPr indent="0" lvl="0" marL="0" rtl="0" algn="l">
                        <a:spcBef>
                          <a:spcPts val="0"/>
                        </a:spcBef>
                        <a:spcAft>
                          <a:spcPts val="0"/>
                        </a:spcAft>
                        <a:buNone/>
                      </a:pPr>
                      <a:r>
                        <a:rPr lang="en">
                          <a:solidFill>
                            <a:srgbClr val="FFFFFF"/>
                          </a:solidFill>
                        </a:rPr>
                        <a:t>10 students</a:t>
                      </a:r>
                      <a:endParaRPr>
                        <a:solidFill>
                          <a:srgbClr val="FFFFFF"/>
                        </a:solidFill>
                      </a:endParaRPr>
                    </a:p>
                  </a:txBody>
                  <a:tcPr marT="91425" marB="91425" marR="91425" marL="91425">
                    <a:solidFill>
                      <a:srgbClr val="9900FF"/>
                    </a:solidFill>
                  </a:tcPr>
                </a:tc>
                <a:tc>
                  <a:txBody>
                    <a:bodyPr/>
                    <a:lstStyle/>
                    <a:p>
                      <a:pPr indent="0" lvl="0" marL="0" rtl="0" algn="l">
                        <a:spcBef>
                          <a:spcPts val="0"/>
                        </a:spcBef>
                        <a:spcAft>
                          <a:spcPts val="0"/>
                        </a:spcAft>
                        <a:buNone/>
                      </a:pPr>
                      <a:r>
                        <a:t/>
                      </a:r>
                      <a:endParaRPr/>
                    </a:p>
                  </a:txBody>
                  <a:tcPr marT="91425" marB="91425" marR="91425" marL="91425"/>
                </a:tc>
              </a:tr>
              <a:tr h="8833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8833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71" name="Google Shape;171;p30"/>
          <p:cNvSpPr txBox="1"/>
          <p:nvPr/>
        </p:nvSpPr>
        <p:spPr>
          <a:xfrm>
            <a:off x="119975" y="1439575"/>
            <a:ext cx="2174400" cy="36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lt2"/>
                </a:solidFill>
                <a:latin typeface="Source Sans Pro"/>
                <a:ea typeface="Source Sans Pro"/>
                <a:cs typeface="Source Sans Pro"/>
                <a:sym typeface="Source Sans Pro"/>
              </a:rPr>
              <a:t>Three</a:t>
            </a:r>
            <a:r>
              <a:rPr lang="en">
                <a:solidFill>
                  <a:schemeClr val="lt2"/>
                </a:solidFill>
                <a:latin typeface="Source Sans Pro"/>
                <a:ea typeface="Source Sans Pro"/>
                <a:cs typeface="Source Sans Pro"/>
                <a:sym typeface="Source Sans Pro"/>
              </a:rPr>
              <a:t> hours per week of additional instructional time for 10 ALP students</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Taught by same prof as Comp I course</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Total of 7 contact hours for professor</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lt2"/>
              </a:solidFill>
              <a:latin typeface="Roboto"/>
              <a:ea typeface="Roboto"/>
              <a:cs typeface="Roboto"/>
              <a:sym typeface="Roboto"/>
            </a:endParaRPr>
          </a:p>
          <a:p>
            <a:pPr indent="0" lvl="0" marL="0" rtl="0" algn="l">
              <a:spcBef>
                <a:spcPts val="0"/>
              </a:spcBef>
              <a:spcAft>
                <a:spcPts val="0"/>
              </a:spcAft>
              <a:buNone/>
            </a:pPr>
            <a:r>
              <a:t/>
            </a:r>
            <a:endParaRPr>
              <a:solidFill>
                <a:schemeClr val="lt2"/>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intention</a:t>
            </a:r>
            <a:endParaRPr/>
          </a:p>
        </p:txBody>
      </p:sp>
      <p:sp>
        <p:nvSpPr>
          <p:cNvPr id="512" name="Google Shape;512;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highlight>
                  <a:srgbClr val="FFFFFF"/>
                </a:highlight>
                <a:latin typeface="Arial"/>
                <a:ea typeface="Arial"/>
                <a:cs typeface="Arial"/>
                <a:sym typeface="Arial"/>
              </a:rPr>
              <a:t>“</a:t>
            </a:r>
            <a:r>
              <a:rPr i="1" lang="en" sz="2400">
                <a:solidFill>
                  <a:schemeClr val="dk1"/>
                </a:solidFill>
                <a:highlight>
                  <a:srgbClr val="FFFFFF"/>
                </a:highlight>
                <a:latin typeface="Arial"/>
                <a:ea typeface="Arial"/>
                <a:cs typeface="Arial"/>
                <a:sym typeface="Arial"/>
              </a:rPr>
              <a:t>An admitted student is a qualified student </a:t>
            </a:r>
            <a:r>
              <a:rPr lang="en" sz="2400">
                <a:solidFill>
                  <a:schemeClr val="dk1"/>
                </a:solidFill>
                <a:highlight>
                  <a:srgbClr val="FFFFFF"/>
                </a:highlight>
                <a:latin typeface="Arial"/>
                <a:ea typeface="Arial"/>
                <a:cs typeface="Arial"/>
                <a:sym typeface="Arial"/>
              </a:rPr>
              <a:t>...students accepted into community colleges deserve the dignity of placement and curricular alignment that ensures their success.” (Poe, Nastal, and Elliot 2019)</a:t>
            </a:r>
            <a:endParaRPr sz="2400">
              <a:solidFill>
                <a:schemeClr val="dk1"/>
              </a:solidFill>
              <a:highlight>
                <a:srgbClr val="FFFFFF"/>
              </a:highlight>
              <a:latin typeface="Arial"/>
              <a:ea typeface="Arial"/>
              <a:cs typeface="Arial"/>
              <a:sym typeface="Arial"/>
            </a:endParaRPr>
          </a:p>
          <a:p>
            <a:pPr indent="0" lvl="0" marL="0" rtl="0" algn="l">
              <a:spcBef>
                <a:spcPts val="0"/>
              </a:spcBef>
              <a:spcAft>
                <a:spcPts val="0"/>
              </a:spcAft>
              <a:buClr>
                <a:srgbClr val="000000"/>
              </a:buClr>
              <a:buSzPts val="1100"/>
              <a:buFont typeface="Arial"/>
              <a:buNone/>
            </a:pPr>
            <a:r>
              <a:t/>
            </a:r>
            <a:endParaRPr sz="2400">
              <a:solidFill>
                <a:schemeClr val="dk1"/>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Revised (2019) Course Description</a:t>
            </a:r>
            <a:endParaRPr>
              <a:solidFill>
                <a:schemeClr val="dk1"/>
              </a:solidFill>
            </a:endParaRPr>
          </a:p>
        </p:txBody>
      </p:sp>
      <p:sp>
        <p:nvSpPr>
          <p:cNvPr id="177" name="Google Shape;177;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In this course students write coherent essays in varied academic formats, both in and out of class, responding to culturally diverse materials and using appropriate technology. Students focus on critical and analytical skills through reading and listening. They also study aspects of argumentation, including formulating theses; researching and identifying sources; evaluating and documenting sources; and communicating persuasively across contexts, purposes, and media. Three additional hours each week support students with lower placement scores in achieving college-level writing with an emphasis on the recursive writing process and intensive practice in college-level writing. Admission is based on college placement test scores. Course meets seven classroom hours weekly. </a:t>
            </a:r>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228750"/>
            <a:ext cx="8520600" cy="9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Current ALP Placement at LaGuardia (2019)</a:t>
            </a:r>
            <a:endParaRPr>
              <a:solidFill>
                <a:schemeClr val="dk1"/>
              </a:solidFill>
            </a:endParaRPr>
          </a:p>
          <a:p>
            <a:pPr indent="0" lvl="0" marL="0" rtl="0" algn="l">
              <a:spcBef>
                <a:spcPts val="0"/>
              </a:spcBef>
              <a:spcAft>
                <a:spcPts val="0"/>
              </a:spcAft>
              <a:buNone/>
            </a:pPr>
            <a:r>
              <a:rPr lang="en" sz="1800"/>
              <a:t>**Proposed Placement Changes CUNY-Wide will affect this** </a:t>
            </a:r>
            <a:endParaRPr sz="1800"/>
          </a:p>
        </p:txBody>
      </p:sp>
      <p:sp>
        <p:nvSpPr>
          <p:cNvPr id="183" name="Google Shape;183;p32"/>
          <p:cNvSpPr txBox="1"/>
          <p:nvPr/>
        </p:nvSpPr>
        <p:spPr>
          <a:xfrm>
            <a:off x="0" y="1456775"/>
            <a:ext cx="2904600" cy="3686700"/>
          </a:xfrm>
          <a:prstGeom prst="rect">
            <a:avLst/>
          </a:prstGeom>
          <a:solidFill>
            <a:srgbClr val="B4A7D6"/>
          </a:solid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Source Sans Pro"/>
              <a:buAutoNum type="arabicPeriod"/>
            </a:pPr>
            <a:r>
              <a:rPr lang="en" sz="1800">
                <a:solidFill>
                  <a:srgbClr val="666666"/>
                </a:solidFill>
                <a:latin typeface="Source Sans Pro"/>
                <a:ea typeface="Source Sans Pro"/>
                <a:cs typeface="Source Sans Pro"/>
                <a:sym typeface="Source Sans Pro"/>
              </a:rPr>
              <a:t>Passed ACCUPLACER Reading (reading score of 55+) 	</a:t>
            </a:r>
            <a:endParaRPr sz="1800">
              <a:solidFill>
                <a:srgbClr val="666666"/>
              </a:solidFill>
              <a:latin typeface="Source Sans Pro"/>
              <a:ea typeface="Source Sans Pro"/>
              <a:cs typeface="Source Sans Pro"/>
              <a:sym typeface="Source Sans Pro"/>
            </a:endParaRPr>
          </a:p>
          <a:p>
            <a:pPr indent="-342900" lvl="0" marL="457200" rtl="0" algn="l">
              <a:spcBef>
                <a:spcPts val="0"/>
              </a:spcBef>
              <a:spcAft>
                <a:spcPts val="0"/>
              </a:spcAft>
              <a:buClr>
                <a:srgbClr val="666666"/>
              </a:buClr>
              <a:buSzPts val="1800"/>
              <a:buFont typeface="Source Sans Pro"/>
              <a:buAutoNum type="arabicPeriod"/>
            </a:pPr>
            <a:r>
              <a:rPr lang="en" sz="1800">
                <a:solidFill>
                  <a:srgbClr val="666666"/>
                </a:solidFill>
                <a:latin typeface="Source Sans Pro"/>
                <a:ea typeface="Source Sans Pro"/>
                <a:cs typeface="Source Sans Pro"/>
                <a:sym typeface="Source Sans Pro"/>
              </a:rPr>
              <a:t>Received a failing score on the CUNY Assessment Test in Writing (CATW) placement exam between 36-55.</a:t>
            </a:r>
            <a:endParaRPr sz="1800">
              <a:solidFill>
                <a:srgbClr val="666666"/>
              </a:solidFill>
              <a:latin typeface="Source Sans Pro"/>
              <a:ea typeface="Source Sans Pro"/>
              <a:cs typeface="Source Sans Pro"/>
              <a:sym typeface="Source Sans Pro"/>
            </a:endParaRPr>
          </a:p>
          <a:p>
            <a:pPr indent="0" lvl="0" marL="0" rtl="0" algn="l">
              <a:spcBef>
                <a:spcPts val="0"/>
              </a:spcBef>
              <a:spcAft>
                <a:spcPts val="0"/>
              </a:spcAft>
              <a:buNone/>
            </a:pPr>
            <a:r>
              <a:t/>
            </a:r>
            <a:endParaRPr b="1" sz="1800">
              <a:solidFill>
                <a:srgbClr val="FF0000"/>
              </a:solidFill>
              <a:latin typeface="Source Sans Pro"/>
              <a:ea typeface="Source Sans Pro"/>
              <a:cs typeface="Source Sans Pro"/>
              <a:sym typeface="Source Sans Pro"/>
            </a:endParaRPr>
          </a:p>
          <a:p>
            <a:pPr indent="0" lvl="0" marL="0" rtl="0" algn="l">
              <a:spcBef>
                <a:spcPts val="0"/>
              </a:spcBef>
              <a:spcAft>
                <a:spcPts val="0"/>
              </a:spcAft>
              <a:buNone/>
            </a:pPr>
            <a:r>
              <a:t/>
            </a:r>
            <a:endParaRPr b="1" sz="1800">
              <a:solidFill>
                <a:srgbClr val="FF0000"/>
              </a:solidFill>
              <a:latin typeface="Source Sans Pro"/>
              <a:ea typeface="Source Sans Pro"/>
              <a:cs typeface="Source Sans Pro"/>
              <a:sym typeface="Source Sans Pro"/>
            </a:endParaRPr>
          </a:p>
          <a:p>
            <a:pPr indent="0" lvl="0" marL="0" rtl="0" algn="l">
              <a:spcBef>
                <a:spcPts val="0"/>
              </a:spcBef>
              <a:spcAft>
                <a:spcPts val="0"/>
              </a:spcAft>
              <a:buNone/>
            </a:pPr>
            <a:r>
              <a:rPr b="1" lang="en" sz="1800">
                <a:solidFill>
                  <a:srgbClr val="9900FF"/>
                </a:solidFill>
                <a:latin typeface="Source Sans Pro"/>
                <a:ea typeface="Source Sans Pro"/>
                <a:cs typeface="Source Sans Pro"/>
                <a:sym typeface="Source Sans Pro"/>
              </a:rPr>
              <a:t>OR...</a:t>
            </a:r>
            <a:endParaRPr sz="1800">
              <a:solidFill>
                <a:srgbClr val="9900FF"/>
              </a:solidFill>
              <a:latin typeface="Source Sans Pro"/>
              <a:ea typeface="Source Sans Pro"/>
              <a:cs typeface="Source Sans Pro"/>
              <a:sym typeface="Source Sans Pro"/>
            </a:endParaRPr>
          </a:p>
          <a:p>
            <a:pPr indent="0" lvl="0" marL="0" rtl="0" algn="l">
              <a:spcBef>
                <a:spcPts val="0"/>
              </a:spcBef>
              <a:spcAft>
                <a:spcPts val="0"/>
              </a:spcAft>
              <a:buNone/>
            </a:pPr>
            <a:r>
              <a:t/>
            </a:r>
            <a:endParaRPr i="1" sz="1300">
              <a:latin typeface="Roboto"/>
              <a:ea typeface="Roboto"/>
              <a:cs typeface="Roboto"/>
              <a:sym typeface="Roboto"/>
            </a:endParaRPr>
          </a:p>
        </p:txBody>
      </p:sp>
      <p:sp>
        <p:nvSpPr>
          <p:cNvPr id="184" name="Google Shape;184;p32"/>
          <p:cNvSpPr txBox="1"/>
          <p:nvPr/>
        </p:nvSpPr>
        <p:spPr>
          <a:xfrm>
            <a:off x="2999600" y="1456775"/>
            <a:ext cx="3150000" cy="3461100"/>
          </a:xfrm>
          <a:prstGeom prst="rect">
            <a:avLst/>
          </a:prstGeom>
          <a:solidFill>
            <a:srgbClr val="FFFFFF"/>
          </a:solid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Source Sans Pro"/>
              <a:buAutoNum type="arabicPeriod"/>
            </a:pPr>
            <a:r>
              <a:rPr lang="en" sz="1800">
                <a:solidFill>
                  <a:schemeClr val="lt2"/>
                </a:solidFill>
                <a:latin typeface="Source Sans Pro"/>
                <a:ea typeface="Source Sans Pro"/>
                <a:cs typeface="Source Sans Pro"/>
                <a:sym typeface="Source Sans Pro"/>
              </a:rPr>
              <a:t>Placed into CSE 099 (reading score of 45‐54) as a co-requisite for the course	</a:t>
            </a:r>
            <a:endParaRPr sz="18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AutoNum type="arabicPeriod"/>
            </a:pPr>
            <a:r>
              <a:rPr lang="en" sz="1800">
                <a:solidFill>
                  <a:schemeClr val="lt2"/>
                </a:solidFill>
                <a:latin typeface="Source Sans Pro"/>
                <a:ea typeface="Source Sans Pro"/>
                <a:cs typeface="Source Sans Pro"/>
                <a:sym typeface="Source Sans Pro"/>
              </a:rPr>
              <a:t>Received a failing score on the CUNY Assessment Test in Writing (CATW) placement exam between 36-55.</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b="1" sz="1800">
              <a:solidFill>
                <a:srgbClr val="FF0000"/>
              </a:solidFill>
              <a:latin typeface="Source Sans Pro"/>
              <a:ea typeface="Source Sans Pro"/>
              <a:cs typeface="Source Sans Pro"/>
              <a:sym typeface="Source Sans Pro"/>
            </a:endParaRPr>
          </a:p>
          <a:p>
            <a:pPr indent="0" lvl="0" marL="0" rtl="0" algn="l">
              <a:spcBef>
                <a:spcPts val="0"/>
              </a:spcBef>
              <a:spcAft>
                <a:spcPts val="0"/>
              </a:spcAft>
              <a:buNone/>
            </a:pPr>
            <a:r>
              <a:rPr b="1" lang="en" sz="1800">
                <a:solidFill>
                  <a:srgbClr val="9900FF"/>
                </a:solidFill>
                <a:latin typeface="Source Sans Pro"/>
                <a:ea typeface="Source Sans Pro"/>
                <a:cs typeface="Source Sans Pro"/>
                <a:sym typeface="Source Sans Pro"/>
              </a:rPr>
              <a:t>OR...</a:t>
            </a:r>
            <a:endParaRPr b="1" sz="1800">
              <a:solidFill>
                <a:srgbClr val="9900FF"/>
              </a:solidFill>
              <a:latin typeface="Source Sans Pro"/>
              <a:ea typeface="Source Sans Pro"/>
              <a:cs typeface="Source Sans Pro"/>
              <a:sym typeface="Source Sans Pro"/>
            </a:endParaRPr>
          </a:p>
          <a:p>
            <a:pPr indent="0" lvl="0" marL="0" rtl="0" algn="l">
              <a:spcBef>
                <a:spcPts val="0"/>
              </a:spcBef>
              <a:spcAft>
                <a:spcPts val="0"/>
              </a:spcAft>
              <a:buNone/>
            </a:pPr>
            <a:r>
              <a:t/>
            </a:r>
            <a:endParaRPr i="1" sz="1300">
              <a:latin typeface="Roboto"/>
              <a:ea typeface="Roboto"/>
              <a:cs typeface="Roboto"/>
              <a:sym typeface="Roboto"/>
            </a:endParaRPr>
          </a:p>
        </p:txBody>
      </p:sp>
      <p:sp>
        <p:nvSpPr>
          <p:cNvPr id="185" name="Google Shape;185;p32"/>
          <p:cNvSpPr txBox="1"/>
          <p:nvPr/>
        </p:nvSpPr>
        <p:spPr>
          <a:xfrm>
            <a:off x="6356500" y="1400725"/>
            <a:ext cx="2787300" cy="3742800"/>
          </a:xfrm>
          <a:prstGeom prst="rect">
            <a:avLst/>
          </a:prstGeom>
          <a:solidFill>
            <a:srgbClr val="B4A7D6"/>
          </a:solid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Source Sans Pro"/>
              <a:buAutoNum type="arabicPeriod"/>
            </a:pPr>
            <a:r>
              <a:rPr lang="en" sz="1800">
                <a:solidFill>
                  <a:srgbClr val="666666"/>
                </a:solidFill>
                <a:latin typeface="Source Sans Pro"/>
                <a:ea typeface="Source Sans Pro"/>
                <a:cs typeface="Source Sans Pro"/>
                <a:sym typeface="Source Sans Pro"/>
              </a:rPr>
              <a:t>Received an "R" in ENG 099 and were advised into ENA 101 for additional basic writing practice.</a:t>
            </a:r>
            <a:endParaRPr sz="1800">
              <a:solidFill>
                <a:srgbClr val="666666"/>
              </a:solidFill>
              <a:latin typeface="Source Sans Pro"/>
              <a:ea typeface="Source Sans Pro"/>
              <a:cs typeface="Source Sans Pro"/>
              <a:sym typeface="Source Sans Pro"/>
            </a:endParaRPr>
          </a:p>
          <a:p>
            <a:pPr indent="0" lvl="0" marL="0" rtl="0" algn="l">
              <a:spcBef>
                <a:spcPts val="0"/>
              </a:spcBef>
              <a:spcAft>
                <a:spcPts val="0"/>
              </a:spcAft>
              <a:buNone/>
            </a:pPr>
            <a:r>
              <a:t/>
            </a:r>
            <a:endParaRPr i="1" sz="1800">
              <a:solidFill>
                <a:srgbClr val="666666"/>
              </a:solidFill>
              <a:latin typeface="Source Sans Pro"/>
              <a:ea typeface="Source Sans Pro"/>
              <a:cs typeface="Source Sans Pro"/>
              <a:sym typeface="Source Sans Pro"/>
            </a:endParaRPr>
          </a:p>
          <a:p>
            <a:pPr indent="0" lvl="0" marL="0" rtl="0" algn="l">
              <a:spcBef>
                <a:spcPts val="0"/>
              </a:spcBef>
              <a:spcAft>
                <a:spcPts val="0"/>
              </a:spcAft>
              <a:buNone/>
            </a:pPr>
            <a:r>
              <a:rPr i="1" lang="en">
                <a:solidFill>
                  <a:srgbClr val="666666"/>
                </a:solidFill>
                <a:latin typeface="Source Sans Pro"/>
                <a:ea typeface="Source Sans Pro"/>
                <a:cs typeface="Source Sans Pro"/>
                <a:sym typeface="Source Sans Pro"/>
              </a:rPr>
              <a:t>Note: In some select cases, ESL students at the highest level of ESL have been advised into ENA 101 by ESL faculty.</a:t>
            </a:r>
            <a:r>
              <a:rPr lang="en">
                <a:solidFill>
                  <a:srgbClr val="666666"/>
                </a:solidFill>
                <a:latin typeface="Source Sans Pro"/>
                <a:ea typeface="Source Sans Pro"/>
                <a:cs typeface="Source Sans Pro"/>
                <a:sym typeface="Source Sans Pro"/>
              </a:rPr>
              <a:t> </a:t>
            </a:r>
            <a:r>
              <a:rPr i="1" lang="en">
                <a:solidFill>
                  <a:srgbClr val="666666"/>
                </a:solidFill>
                <a:latin typeface="Source Sans Pro"/>
                <a:ea typeface="Source Sans Pro"/>
                <a:cs typeface="Source Sans Pro"/>
                <a:sym typeface="Source Sans Pro"/>
              </a:rPr>
              <a:t>We do not differentiate between new and continuing ALP students.</a:t>
            </a:r>
            <a:endParaRPr i="1">
              <a:solidFill>
                <a:srgbClr val="666666"/>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New ENA 101 Course Objectives (2019)</a:t>
            </a:r>
            <a:endParaRPr>
              <a:solidFill>
                <a:schemeClr val="dk1"/>
              </a:solidFill>
            </a:endParaRPr>
          </a:p>
        </p:txBody>
      </p:sp>
      <p:sp>
        <p:nvSpPr>
          <p:cNvPr id="191" name="Google Shape;191;p33"/>
          <p:cNvSpPr txBox="1"/>
          <p:nvPr/>
        </p:nvSpPr>
        <p:spPr>
          <a:xfrm>
            <a:off x="394925" y="1156575"/>
            <a:ext cx="8437500" cy="37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Source Sans Pro"/>
                <a:ea typeface="Source Sans Pro"/>
                <a:cs typeface="Source Sans Pro"/>
                <a:sym typeface="Source Sans Pro"/>
              </a:rPr>
              <a:t>Objectives 1-7 match the new ENG 101 exactly. ENA 101 adds the following 3 objectives: </a:t>
            </a:r>
            <a:endParaRPr b="1" sz="2400">
              <a:latin typeface="Source Sans Pro"/>
              <a:ea typeface="Source Sans Pro"/>
              <a:cs typeface="Source Sans Pro"/>
              <a:sym typeface="Source Sans Pro"/>
            </a:endParaRPr>
          </a:p>
          <a:p>
            <a:pPr indent="0" lvl="0" marL="0" rtl="0" algn="l">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800">
                <a:solidFill>
                  <a:schemeClr val="lt2"/>
                </a:solidFill>
                <a:latin typeface="Source Sans Pro"/>
                <a:ea typeface="Source Sans Pro"/>
                <a:cs typeface="Source Sans Pro"/>
                <a:sym typeface="Source Sans Pro"/>
              </a:rPr>
              <a:t>8. Provide students with individualized support and practice throughout all</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800">
                <a:solidFill>
                  <a:schemeClr val="lt2"/>
                </a:solidFill>
                <a:latin typeface="Source Sans Pro"/>
                <a:ea typeface="Source Sans Pro"/>
                <a:cs typeface="Source Sans Pro"/>
                <a:sym typeface="Source Sans Pro"/>
              </a:rPr>
              <a:t>phases of the writing process to ensure the development of college-level writing skills to be successful in English 101.</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800">
                <a:solidFill>
                  <a:schemeClr val="lt2"/>
                </a:solidFill>
                <a:latin typeface="Source Sans Pro"/>
                <a:ea typeface="Source Sans Pro"/>
                <a:cs typeface="Source Sans Pro"/>
                <a:sym typeface="Source Sans Pro"/>
              </a:rPr>
              <a:t>9. Reinforce the reading and writing opportunities provided in English 101.</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800">
                <a:solidFill>
                  <a:schemeClr val="lt2"/>
                </a:solidFill>
                <a:latin typeface="Source Sans Pro"/>
                <a:ea typeface="Source Sans Pro"/>
                <a:cs typeface="Source Sans Pro"/>
                <a:sym typeface="Source Sans Pro"/>
              </a:rPr>
              <a:t>10. Provide students with additional time to develop a deeper understanding of</a:t>
            </a:r>
            <a:endParaRPr sz="1800">
              <a:solidFill>
                <a:schemeClr val="lt2"/>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800">
                <a:solidFill>
                  <a:schemeClr val="lt2"/>
                </a:solidFill>
                <a:latin typeface="Source Sans Pro"/>
                <a:ea typeface="Source Sans Pro"/>
                <a:cs typeface="Source Sans Pro"/>
                <a:sym typeface="Source Sans Pro"/>
              </a:rPr>
              <a:t>the recursive writing process necessary for college composition. </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