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02" r:id="rId1"/>
  </p:sldMasterIdLst>
  <p:notesMasterIdLst>
    <p:notesMasterId r:id="rId49"/>
  </p:notesMasterIdLst>
  <p:sldIdLst>
    <p:sldId id="256" r:id="rId2"/>
    <p:sldId id="257" r:id="rId3"/>
    <p:sldId id="258" r:id="rId4"/>
    <p:sldId id="259" r:id="rId5"/>
    <p:sldId id="281" r:id="rId6"/>
    <p:sldId id="310" r:id="rId7"/>
    <p:sldId id="284" r:id="rId8"/>
    <p:sldId id="260" r:id="rId9"/>
    <p:sldId id="293" r:id="rId10"/>
    <p:sldId id="282" r:id="rId11"/>
    <p:sldId id="283" r:id="rId12"/>
    <p:sldId id="289" r:id="rId13"/>
    <p:sldId id="290" r:id="rId14"/>
    <p:sldId id="291" r:id="rId15"/>
    <p:sldId id="292" r:id="rId16"/>
    <p:sldId id="285" r:id="rId17"/>
    <p:sldId id="261" r:id="rId18"/>
    <p:sldId id="296" r:id="rId19"/>
    <p:sldId id="297" r:id="rId20"/>
    <p:sldId id="298" r:id="rId21"/>
    <p:sldId id="299" r:id="rId22"/>
    <p:sldId id="300" r:id="rId23"/>
    <p:sldId id="301" r:id="rId24"/>
    <p:sldId id="302" r:id="rId25"/>
    <p:sldId id="303" r:id="rId26"/>
    <p:sldId id="286" r:id="rId27"/>
    <p:sldId id="272" r:id="rId28"/>
    <p:sldId id="262" r:id="rId29"/>
    <p:sldId id="287" r:id="rId30"/>
    <p:sldId id="264" r:id="rId31"/>
    <p:sldId id="265" r:id="rId32"/>
    <p:sldId id="266" r:id="rId33"/>
    <p:sldId id="267" r:id="rId34"/>
    <p:sldId id="268" r:id="rId35"/>
    <p:sldId id="269" r:id="rId36"/>
    <p:sldId id="270" r:id="rId37"/>
    <p:sldId id="271" r:id="rId38"/>
    <p:sldId id="311" r:id="rId39"/>
    <p:sldId id="288" r:id="rId40"/>
    <p:sldId id="280" r:id="rId41"/>
    <p:sldId id="307" r:id="rId42"/>
    <p:sldId id="308" r:id="rId43"/>
    <p:sldId id="306" r:id="rId44"/>
    <p:sldId id="263" r:id="rId45"/>
    <p:sldId id="304" r:id="rId46"/>
    <p:sldId id="305" r:id="rId47"/>
    <p:sldId id="309"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00"/>
  </p:normalViewPr>
  <p:slideViewPr>
    <p:cSldViewPr snapToGrid="0" snapToObjects="1">
      <p:cViewPr>
        <p:scale>
          <a:sx n="94" d="100"/>
          <a:sy n="94" d="100"/>
        </p:scale>
        <p:origin x="1272" y="752"/>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9802A6-DC6D-874E-AA73-7CDAB169E4A3}" type="datetimeFigureOut">
              <a:rPr lang="en-US" smtClean="0"/>
              <a:t>1/24/18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00CBBF-0E82-554C-9501-80610161FC94}" type="slidenum">
              <a:rPr lang="en-US" smtClean="0"/>
              <a:t>‹#›</a:t>
            </a:fld>
            <a:endParaRPr lang="en-US"/>
          </a:p>
        </p:txBody>
      </p:sp>
    </p:spTree>
    <p:extLst>
      <p:ext uri="{BB962C8B-B14F-4D97-AF65-F5344CB8AC3E}">
        <p14:creationId xmlns:p14="http://schemas.microsoft.com/office/powerpoint/2010/main" val="1186304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00CBBF-0E82-554C-9501-80610161FC94}" type="slidenum">
              <a:rPr lang="en-US" smtClean="0"/>
              <a:t>44</a:t>
            </a:fld>
            <a:endParaRPr lang="en-US"/>
          </a:p>
        </p:txBody>
      </p:sp>
    </p:spTree>
    <p:extLst>
      <p:ext uri="{BB962C8B-B14F-4D97-AF65-F5344CB8AC3E}">
        <p14:creationId xmlns:p14="http://schemas.microsoft.com/office/powerpoint/2010/main" val="761381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1/24/18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rIns="45720"/>
          <a:lstStyle/>
          <a:p>
            <a:fld id="{6D22F896-40B5-4ADD-8801-0D06FADFA095}" type="slidenum">
              <a:rPr lang="en-US" smtClean="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1/24/18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1/24/18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1/24/18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1/24/18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1/24/18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1/24/18</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1/24/18</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smtClean="0"/>
              <a:t>1/24/18</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t>1/24/18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1/24/18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a:p>
            <a:pPr lvl="4"/>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smtClean="0"/>
              <a:t>1/24/18</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smtClean="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26864584"/>
      </p:ext>
    </p:extLst>
  </p:cSld>
  <p:clrMap bg1="dk1" tx1="lt1" bg2="dk2" tx2="lt2" accent1="accent1" accent2="accent2" accent3="accent3" accent4="accent4" accent5="accent5" accent6="accent6" hlink="hlink" folHlink="folHlink"/>
  <p:sldLayoutIdLst>
    <p:sldLayoutId id="2147484303" r:id="rId1"/>
    <p:sldLayoutId id="2147484304" r:id="rId2"/>
    <p:sldLayoutId id="2147484305" r:id="rId3"/>
    <p:sldLayoutId id="2147484306" r:id="rId4"/>
    <p:sldLayoutId id="2147484307" r:id="rId5"/>
    <p:sldLayoutId id="2147484308" r:id="rId6"/>
    <p:sldLayoutId id="2147484309" r:id="rId7"/>
    <p:sldLayoutId id="2147484310" r:id="rId8"/>
    <p:sldLayoutId id="2147484311" r:id="rId9"/>
    <p:sldLayoutId id="2147484312" r:id="rId10"/>
    <p:sldLayoutId id="2147484313"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2065" y="1682085"/>
            <a:ext cx="6893169" cy="2943667"/>
          </a:xfrm>
        </p:spPr>
        <p:txBody>
          <a:bodyPr>
            <a:normAutofit fontScale="90000"/>
          </a:bodyPr>
          <a:lstStyle/>
          <a:p>
            <a:r>
              <a:rPr lang="en-US" dirty="0" smtClean="0"/>
              <a:t>ENA 101: Supporting our Basic Writers in New Ways</a:t>
            </a:r>
            <a:endParaRPr lang="en-US" dirty="0"/>
          </a:p>
        </p:txBody>
      </p:sp>
    </p:spTree>
    <p:extLst>
      <p:ext uri="{BB962C8B-B14F-4D97-AF65-F5344CB8AC3E}">
        <p14:creationId xmlns:p14="http://schemas.microsoft.com/office/powerpoint/2010/main" val="37516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Placement (Marisa and Neil)</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10687" y="1499033"/>
            <a:ext cx="8488907" cy="5235281"/>
          </a:xfrm>
        </p:spPr>
      </p:pic>
    </p:spTree>
    <p:extLst>
      <p:ext uri="{BB962C8B-B14F-4D97-AF65-F5344CB8AC3E}">
        <p14:creationId xmlns:p14="http://schemas.microsoft.com/office/powerpoint/2010/main" val="2000652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Placement (Marisa and Neil)</a:t>
            </a:r>
            <a:endParaRPr lang="en-US" dirty="0"/>
          </a:p>
        </p:txBody>
      </p:sp>
      <p:sp>
        <p:nvSpPr>
          <p:cNvPr id="3" name="Content Placeholder 2"/>
          <p:cNvSpPr>
            <a:spLocks noGrp="1"/>
          </p:cNvSpPr>
          <p:nvPr>
            <p:ph idx="1"/>
          </p:nvPr>
        </p:nvSpPr>
        <p:spPr>
          <a:xfrm>
            <a:off x="1624084" y="1460310"/>
            <a:ext cx="9144000" cy="5172502"/>
          </a:xfrm>
        </p:spPr>
        <p:txBody>
          <a:bodyPr>
            <a:normAutofit/>
          </a:bodyPr>
          <a:lstStyle/>
          <a:p>
            <a:r>
              <a:rPr lang="en-US" dirty="0" smtClean="0"/>
              <a:t>We have requested additional data, but the proposed placement—for the spring/summer revision of the course—may look like this:</a:t>
            </a:r>
          </a:p>
          <a:p>
            <a:r>
              <a:rPr lang="en-US" dirty="0" smtClean="0"/>
              <a:t>ENA 101:</a:t>
            </a:r>
          </a:p>
          <a:p>
            <a:pPr lvl="1"/>
            <a:r>
              <a:rPr lang="en-US" dirty="0" smtClean="0"/>
              <a:t>Reading</a:t>
            </a:r>
            <a:r>
              <a:rPr lang="en-US" dirty="0"/>
              <a:t>: “Students with a passing score of 55 or higher on the </a:t>
            </a:r>
            <a:r>
              <a:rPr lang="en-US" dirty="0" err="1"/>
              <a:t>Accuplacer</a:t>
            </a:r>
            <a:r>
              <a:rPr lang="en-US" dirty="0"/>
              <a:t> Reading test.” </a:t>
            </a:r>
            <a:r>
              <a:rPr lang="en-US" dirty="0" smtClean="0"/>
              <a:t>(new requirement)</a:t>
            </a:r>
          </a:p>
          <a:p>
            <a:pPr lvl="1"/>
            <a:r>
              <a:rPr lang="en-US" dirty="0" smtClean="0"/>
              <a:t>Writing</a:t>
            </a:r>
            <a:r>
              <a:rPr lang="en-US" dirty="0"/>
              <a:t>: “Students with placement of 36-55 on the CATW.”​</a:t>
            </a:r>
            <a:r>
              <a:rPr lang="en-US" dirty="0" smtClean="0"/>
              <a:t> (no change)</a:t>
            </a:r>
          </a:p>
          <a:p>
            <a:r>
              <a:rPr lang="en-US" dirty="0" smtClean="0"/>
              <a:t>ENC 101</a:t>
            </a:r>
          </a:p>
          <a:p>
            <a:pPr lvl="1"/>
            <a:r>
              <a:rPr lang="en-US" dirty="0" smtClean="0"/>
              <a:t>Reading</a:t>
            </a:r>
            <a:r>
              <a:rPr lang="en-US" dirty="0"/>
              <a:t>: “First semester students only with a passing score of 55 or higher on the </a:t>
            </a:r>
            <a:r>
              <a:rPr lang="en-US" dirty="0" err="1"/>
              <a:t>Accuplacer</a:t>
            </a:r>
            <a:r>
              <a:rPr lang="en-US" dirty="0"/>
              <a:t> Reading test.” </a:t>
            </a:r>
            <a:r>
              <a:rPr lang="en-US" dirty="0" smtClean="0"/>
              <a:t>(no change)</a:t>
            </a:r>
          </a:p>
          <a:p>
            <a:pPr lvl="1"/>
            <a:r>
              <a:rPr lang="en-US" dirty="0" smtClean="0"/>
              <a:t>Writing</a:t>
            </a:r>
            <a:r>
              <a:rPr lang="en-US" dirty="0"/>
              <a:t>: “First semester students only with a score of 48-55 on the CATW</a:t>
            </a:r>
            <a:r>
              <a:rPr lang="en-US" dirty="0" smtClean="0"/>
              <a:t>.” (no change)</a:t>
            </a:r>
            <a:endParaRPr lang="en-US" dirty="0"/>
          </a:p>
        </p:txBody>
      </p:sp>
    </p:spTree>
    <p:extLst>
      <p:ext uri="{BB962C8B-B14F-4D97-AF65-F5344CB8AC3E}">
        <p14:creationId xmlns:p14="http://schemas.microsoft.com/office/powerpoint/2010/main" val="184655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Exit scenario recommendations to consider for ENA </a:t>
            </a:r>
            <a:r>
              <a:rPr lang="en-US" dirty="0" smtClean="0"/>
              <a:t>101 (Jackie)</a:t>
            </a:r>
            <a:endParaRPr lang="en-US" dirty="0"/>
          </a:p>
        </p:txBody>
      </p:sp>
      <p:sp>
        <p:nvSpPr>
          <p:cNvPr id="3" name="Content Placeholder 2"/>
          <p:cNvSpPr>
            <a:spLocks noGrp="1"/>
          </p:cNvSpPr>
          <p:nvPr>
            <p:ph idx="1"/>
          </p:nvPr>
        </p:nvSpPr>
        <p:spPr>
          <a:xfrm>
            <a:off x="1555845" y="2052116"/>
            <a:ext cx="9014294" cy="3997828"/>
          </a:xfrm>
        </p:spPr>
        <p:txBody>
          <a:bodyPr/>
          <a:lstStyle/>
          <a:p>
            <a:r>
              <a:rPr lang="en-US" dirty="0"/>
              <a:t>I.   Students who completed all ENG/ENA101 requirements successfully: advise </a:t>
            </a:r>
            <a:r>
              <a:rPr lang="en-US" dirty="0" smtClean="0"/>
              <a:t>into ENG 102</a:t>
            </a:r>
          </a:p>
          <a:p>
            <a:r>
              <a:rPr lang="en-US" dirty="0"/>
              <a:t>II.  Students who did not complete ENG/ENA101 requirements successfully have </a:t>
            </a:r>
            <a:r>
              <a:rPr lang="en-US" dirty="0" smtClean="0"/>
              <a:t>one of 4 options.</a:t>
            </a:r>
            <a:endParaRPr lang="en-US" b="1" dirty="0"/>
          </a:p>
          <a:p>
            <a:endParaRPr lang="en-US" b="1" dirty="0"/>
          </a:p>
          <a:p>
            <a:endParaRPr lang="en-US" dirty="0"/>
          </a:p>
        </p:txBody>
      </p:sp>
    </p:spTree>
    <p:extLst>
      <p:ext uri="{BB962C8B-B14F-4D97-AF65-F5344CB8AC3E}">
        <p14:creationId xmlns:p14="http://schemas.microsoft.com/office/powerpoint/2010/main" val="18309151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Exit scenario recommendations to consider for ENA 101 (</a:t>
            </a:r>
            <a:r>
              <a:rPr lang="en-US" dirty="0" err="1"/>
              <a:t>Jayashree</a:t>
            </a:r>
            <a:r>
              <a:rPr lang="en-US" dirty="0"/>
              <a:t>, </a:t>
            </a:r>
            <a:r>
              <a:rPr lang="en-US" dirty="0" err="1"/>
              <a:t>Rochell</a:t>
            </a:r>
            <a:r>
              <a:rPr lang="en-US" dirty="0"/>
              <a:t>, Lilla)</a:t>
            </a:r>
          </a:p>
        </p:txBody>
      </p:sp>
      <p:sp>
        <p:nvSpPr>
          <p:cNvPr id="3" name="Content Placeholder 2"/>
          <p:cNvSpPr>
            <a:spLocks noGrp="1"/>
          </p:cNvSpPr>
          <p:nvPr>
            <p:ph idx="1"/>
          </p:nvPr>
        </p:nvSpPr>
        <p:spPr>
          <a:xfrm>
            <a:off x="1378424" y="2052115"/>
            <a:ext cx="9485194" cy="4498809"/>
          </a:xfrm>
        </p:spPr>
        <p:txBody>
          <a:bodyPr>
            <a:normAutofit lnSpcReduction="10000"/>
          </a:bodyPr>
          <a:lstStyle/>
          <a:p>
            <a:r>
              <a:rPr lang="en-US" dirty="0" smtClean="0"/>
              <a:t>Option 1: Advise </a:t>
            </a:r>
            <a:r>
              <a:rPr lang="en-US" dirty="0"/>
              <a:t>into ENG099 if student missed one or more major assignments AND logged more than allowed number of absences. (Rationale: Skill level is unclear because student was not there or body of work is not enough to evaluate it. Further, habits or circumstances suggest lack of preparedness to go forward or to re-take 7 </a:t>
            </a:r>
            <a:r>
              <a:rPr lang="en-US" dirty="0" err="1"/>
              <a:t>hrs</a:t>
            </a:r>
            <a:r>
              <a:rPr lang="en-US" dirty="0"/>
              <a:t> of ENA 101. Student may not be capable of bypassing ENG099 at the moment to get straight to ENG 101</a:t>
            </a:r>
            <a:r>
              <a:rPr lang="en-US" dirty="0" smtClean="0"/>
              <a:t>.)</a:t>
            </a:r>
          </a:p>
          <a:p>
            <a:r>
              <a:rPr lang="en-US" dirty="0" smtClean="0"/>
              <a:t>Option 2: </a:t>
            </a:r>
            <a:r>
              <a:rPr lang="en-US" dirty="0"/>
              <a:t>Advise into ENG099 if student completed all major assignments AND all received Fs </a:t>
            </a:r>
            <a:r>
              <a:rPr lang="en-US" dirty="0" smtClean="0"/>
              <a:t>despite </a:t>
            </a:r>
            <a:r>
              <a:rPr lang="en-US" dirty="0"/>
              <a:t>revision BUT student had fewer than allowed number of absences. (Rationale: Student has limited college-level skills and would benefit from the pedagogy in a remedial classroom. Repeating 7 hours of higher level work may not be of benefit at the moment as the current performance in ENA suggests</a:t>
            </a:r>
            <a:r>
              <a:rPr lang="en-US" dirty="0" smtClean="0"/>
              <a:t>.)</a:t>
            </a:r>
            <a:endParaRPr lang="en-US" dirty="0"/>
          </a:p>
        </p:txBody>
      </p:sp>
    </p:spTree>
    <p:extLst>
      <p:ext uri="{BB962C8B-B14F-4D97-AF65-F5344CB8AC3E}">
        <p14:creationId xmlns:p14="http://schemas.microsoft.com/office/powerpoint/2010/main" val="2310878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Exit scenario recommendations to consider for ENA 101 (</a:t>
            </a:r>
            <a:r>
              <a:rPr lang="en-US" dirty="0" err="1"/>
              <a:t>Jayashree</a:t>
            </a:r>
            <a:r>
              <a:rPr lang="en-US" dirty="0"/>
              <a:t>, </a:t>
            </a:r>
            <a:r>
              <a:rPr lang="en-US" dirty="0" err="1"/>
              <a:t>Rochell</a:t>
            </a:r>
            <a:r>
              <a:rPr lang="en-US" dirty="0"/>
              <a:t>, Lilla)</a:t>
            </a:r>
          </a:p>
        </p:txBody>
      </p:sp>
      <p:sp>
        <p:nvSpPr>
          <p:cNvPr id="3" name="Content Placeholder 2"/>
          <p:cNvSpPr>
            <a:spLocks noGrp="1"/>
          </p:cNvSpPr>
          <p:nvPr>
            <p:ph idx="1"/>
          </p:nvPr>
        </p:nvSpPr>
        <p:spPr>
          <a:xfrm>
            <a:off x="1160060" y="2052116"/>
            <a:ext cx="9894627" cy="4689878"/>
          </a:xfrm>
        </p:spPr>
        <p:txBody>
          <a:bodyPr>
            <a:normAutofit/>
          </a:bodyPr>
          <a:lstStyle/>
          <a:p>
            <a:r>
              <a:rPr lang="en-US" dirty="0" smtClean="0"/>
              <a:t>Option 3</a:t>
            </a:r>
            <a:r>
              <a:rPr lang="en-US" dirty="0"/>
              <a:t>:</a:t>
            </a:r>
            <a:r>
              <a:rPr lang="en-US" dirty="0" smtClean="0"/>
              <a:t> </a:t>
            </a:r>
            <a:r>
              <a:rPr lang="en-US" dirty="0"/>
              <a:t>Advise into ENG101 if student completed all major assignments AND two or fewer received Fs or Ds AND student missed more than allowed number of absences. (Rationale: Student has some skill at the 101 level but repeating 7 hours may not benefit them nor has their current attendance suggested that they would attend those in the future.)</a:t>
            </a:r>
          </a:p>
          <a:p>
            <a:r>
              <a:rPr lang="en-US" dirty="0" smtClean="0"/>
              <a:t>Option 4</a:t>
            </a:r>
            <a:r>
              <a:rPr lang="en-US" dirty="0"/>
              <a:t>:</a:t>
            </a:r>
            <a:r>
              <a:rPr lang="en-US" dirty="0" smtClean="0"/>
              <a:t> </a:t>
            </a:r>
            <a:r>
              <a:rPr lang="en-US" dirty="0"/>
              <a:t>Advise into ENA101 if student completed all major assignments AND one received a passing grade AND student missed fewer than allowed number of absences. (Rationale: Student has minimal skill at the 101 level but repeating 7 hours may benefit them and their current attendance suggested that they would attend those in the future</a:t>
            </a:r>
            <a:r>
              <a:rPr lang="en-US" dirty="0" smtClean="0"/>
              <a:t>.)</a:t>
            </a:r>
            <a:endParaRPr lang="en-US" dirty="0"/>
          </a:p>
        </p:txBody>
      </p:sp>
    </p:spTree>
    <p:extLst>
      <p:ext uri="{BB962C8B-B14F-4D97-AF65-F5344CB8AC3E}">
        <p14:creationId xmlns:p14="http://schemas.microsoft.com/office/powerpoint/2010/main" val="9724778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Exit scenario recommendations to consider for ENA 101 (</a:t>
            </a:r>
            <a:r>
              <a:rPr lang="en-US" dirty="0" err="1"/>
              <a:t>Jayashree</a:t>
            </a:r>
            <a:r>
              <a:rPr lang="en-US" dirty="0"/>
              <a:t>, </a:t>
            </a:r>
            <a:r>
              <a:rPr lang="en-US" dirty="0" err="1"/>
              <a:t>Rochell</a:t>
            </a:r>
            <a:r>
              <a:rPr lang="en-US" dirty="0"/>
              <a:t>, Lilla)</a:t>
            </a:r>
          </a:p>
        </p:txBody>
      </p:sp>
      <p:sp>
        <p:nvSpPr>
          <p:cNvPr id="3" name="Content Placeholder 2"/>
          <p:cNvSpPr>
            <a:spLocks noGrp="1"/>
          </p:cNvSpPr>
          <p:nvPr>
            <p:ph idx="1"/>
          </p:nvPr>
        </p:nvSpPr>
        <p:spPr>
          <a:xfrm>
            <a:off x="1323833" y="2052115"/>
            <a:ext cx="9758149" cy="4539753"/>
          </a:xfrm>
        </p:spPr>
        <p:txBody>
          <a:bodyPr>
            <a:normAutofit/>
          </a:bodyPr>
          <a:lstStyle/>
          <a:p>
            <a:pPr fontAlgn="base"/>
            <a:r>
              <a:rPr lang="en-US" dirty="0" smtClean="0"/>
              <a:t>To consider: A </a:t>
            </a:r>
            <a:r>
              <a:rPr lang="en-US" dirty="0"/>
              <a:t>form of self-placement by using our express classes to place students who failed ENA 101: Faculty could recommend 1 or 2 students from each ENA section for a 2 weeks long express course during Fall II and Spring II  in order to improve their skills enough to take ENG 101 again rather than ENA 101. Student would be able to choose between taking the express class and then ENG 101 or taking ENA 101.</a:t>
            </a:r>
          </a:p>
          <a:p>
            <a:pPr fontAlgn="base"/>
            <a:r>
              <a:rPr lang="en-US" dirty="0" smtClean="0"/>
              <a:t>To consider: We </a:t>
            </a:r>
            <a:r>
              <a:rPr lang="en-US" dirty="0"/>
              <a:t>need to find out if the Registrar’s Office can develop/handle a tiered sign up system for ENA and ENG. They would need to override F grades from ENA to ENG 101.</a:t>
            </a:r>
          </a:p>
          <a:p>
            <a:pPr fontAlgn="base"/>
            <a:r>
              <a:rPr lang="en-US" dirty="0" smtClean="0"/>
              <a:t>To consider: Portfolio </a:t>
            </a:r>
            <a:r>
              <a:rPr lang="en-US" dirty="0"/>
              <a:t>system for borderline students </a:t>
            </a:r>
            <a:r>
              <a:rPr lang="en-US" dirty="0" smtClean="0"/>
              <a:t>vs. current system of conversation with Co-Directors of </a:t>
            </a:r>
            <a:r>
              <a:rPr lang="en-US" dirty="0" smtClean="0"/>
              <a:t>Composition for scenarios 2 and 4</a:t>
            </a:r>
            <a:endParaRPr lang="en-US" dirty="0"/>
          </a:p>
        </p:txBody>
      </p:sp>
    </p:spTree>
    <p:extLst>
      <p:ext uri="{BB962C8B-B14F-4D97-AF65-F5344CB8AC3E}">
        <p14:creationId xmlns:p14="http://schemas.microsoft.com/office/powerpoint/2010/main" val="11121501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Approaching a new ENA 101 Philosophy: Best Practices</a:t>
            </a:r>
            <a:endParaRPr lang="en-US" dirty="0"/>
          </a:p>
        </p:txBody>
      </p:sp>
    </p:spTree>
    <p:extLst>
      <p:ext uri="{BB962C8B-B14F-4D97-AF65-F5344CB8AC3E}">
        <p14:creationId xmlns:p14="http://schemas.microsoft.com/office/powerpoint/2010/main" val="8795696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Best Practices: Backwards Design</a:t>
            </a:r>
            <a:br>
              <a:rPr lang="en-US" dirty="0" smtClean="0"/>
            </a:br>
            <a:r>
              <a:rPr lang="en-US" dirty="0" smtClean="0"/>
              <a:t>(Lucy, Joy, and Evelyn)</a:t>
            </a:r>
            <a:endParaRPr lang="en-US" dirty="0"/>
          </a:p>
        </p:txBody>
      </p:sp>
      <p:sp>
        <p:nvSpPr>
          <p:cNvPr id="3" name="Content Placeholder 2"/>
          <p:cNvSpPr>
            <a:spLocks noGrp="1"/>
          </p:cNvSpPr>
          <p:nvPr>
            <p:ph idx="1"/>
          </p:nvPr>
        </p:nvSpPr>
        <p:spPr>
          <a:xfrm>
            <a:off x="1228299" y="2052115"/>
            <a:ext cx="9908274" cy="4662583"/>
          </a:xfrm>
        </p:spPr>
        <p:txBody>
          <a:bodyPr>
            <a:normAutofit fontScale="85000" lnSpcReduction="20000"/>
          </a:bodyPr>
          <a:lstStyle/>
          <a:p>
            <a:r>
              <a:rPr lang="en-US" dirty="0"/>
              <a:t>We think it’s important that writing courses such as ENA, an accelerated Accelerated Learning Program (ALP) course, follow the best practices of accelerated curriculum design and pedagogy by incorporating elements of backward design. </a:t>
            </a:r>
          </a:p>
          <a:p>
            <a:r>
              <a:rPr lang="en-US" dirty="0" smtClean="0"/>
              <a:t>To </a:t>
            </a:r>
            <a:r>
              <a:rPr lang="en-US" dirty="0"/>
              <a:t>start, we take the “target” course, for which the developmental portion of the course prepares students, and ask: what is required of students in that course? For ENA 101, the required credit bearing target courses are ENG 101, “An Introduction to Composition and Research,” and subsequently ENG 102, “Writing through Literature”. Students in these courses are expected to read challenging texts and write mature essays in response. We therefore  design the learning outcomes and curriculum for ENA 101 courses “backwards.” We do not simply break the tasks down into decontextualized skills like grammar exercises, paragraph writing, or reading short passages and identifying main ideas. Rather, in ENA 101 we ask students to continue working on their reading and writing skills and to discuss any difficulties they are experiencing with the writing process both individually and as a class. The major difference between this work and ENG 101 work is that students do their writing and thinking more slowly, with more scaffolding and more individual support. We also encourage faculty flexibility and creativity in ENA 101 courses, in order to  adapt the course to individual student needs. </a:t>
            </a:r>
            <a:br>
              <a:rPr lang="en-US" dirty="0"/>
            </a:br>
            <a:endParaRPr lang="en-US" dirty="0"/>
          </a:p>
        </p:txBody>
      </p:sp>
    </p:spTree>
    <p:extLst>
      <p:ext uri="{BB962C8B-B14F-4D97-AF65-F5344CB8AC3E}">
        <p14:creationId xmlns:p14="http://schemas.microsoft.com/office/powerpoint/2010/main" val="17111109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Best Practices: </a:t>
            </a:r>
            <a:r>
              <a:rPr lang="en-US" dirty="0" smtClean="0"/>
              <a:t>Integrating Reading &amp; Writing (</a:t>
            </a:r>
            <a:r>
              <a:rPr lang="en-US" dirty="0"/>
              <a:t>Lucy, Joy, and Evelyn)</a:t>
            </a:r>
          </a:p>
        </p:txBody>
      </p:sp>
      <p:sp>
        <p:nvSpPr>
          <p:cNvPr id="3" name="Content Placeholder 2"/>
          <p:cNvSpPr>
            <a:spLocks noGrp="1"/>
          </p:cNvSpPr>
          <p:nvPr>
            <p:ph idx="1"/>
          </p:nvPr>
        </p:nvSpPr>
        <p:spPr>
          <a:xfrm>
            <a:off x="1460310" y="2052116"/>
            <a:ext cx="9512490" cy="4485162"/>
          </a:xfrm>
        </p:spPr>
        <p:txBody>
          <a:bodyPr>
            <a:normAutofit/>
          </a:bodyPr>
          <a:lstStyle/>
          <a:p>
            <a:r>
              <a:rPr lang="en-US" dirty="0"/>
              <a:t>While reading instruction has traditionally been built into the lower-level developmental courses at LaGuardia, it seems to make great sense to continue integrating support for students as readers in ENA 101 writing instruction. This doesn’t require major revision of the syllabi for this course. Rather, it means that instructors do not assume that all their students are proficient and engaged readers and that faculty are ready to provide assistance with reading when appropriate. Examples may include reading texts as a class and/or modeling close reading strategies.</a:t>
            </a:r>
          </a:p>
          <a:p>
            <a:endParaRPr lang="en-US" dirty="0"/>
          </a:p>
        </p:txBody>
      </p:sp>
    </p:spTree>
    <p:extLst>
      <p:ext uri="{BB962C8B-B14F-4D97-AF65-F5344CB8AC3E}">
        <p14:creationId xmlns:p14="http://schemas.microsoft.com/office/powerpoint/2010/main" val="13874664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 </a:t>
            </a:r>
            <a:r>
              <a:rPr lang="en-US" dirty="0" smtClean="0"/>
              <a:t>Improving Thinking Skills </a:t>
            </a:r>
            <a:r>
              <a:rPr lang="en-US" dirty="0"/>
              <a:t>(Lucy, Joy, and Evelyn)</a:t>
            </a:r>
          </a:p>
        </p:txBody>
      </p:sp>
      <p:sp>
        <p:nvSpPr>
          <p:cNvPr id="3" name="Content Placeholder 2"/>
          <p:cNvSpPr>
            <a:spLocks noGrp="1"/>
          </p:cNvSpPr>
          <p:nvPr>
            <p:ph idx="1"/>
          </p:nvPr>
        </p:nvSpPr>
        <p:spPr>
          <a:xfrm>
            <a:off x="1392072" y="2052115"/>
            <a:ext cx="9662615" cy="4607991"/>
          </a:xfrm>
        </p:spPr>
        <p:txBody>
          <a:bodyPr/>
          <a:lstStyle/>
          <a:p>
            <a:r>
              <a:rPr lang="en-US" dirty="0"/>
              <a:t>While writing is a key focus of ENA 101, we believe that the most important component of strong writing is strong thinking. Therefore, built  into our ENA 101 courses are discussion, group activities, and writing assignments that encourage students to think more deeply as they read and write. Examples may include discussion of current events and critical thinking exercises</a:t>
            </a:r>
            <a:r>
              <a:rPr lang="en-US" dirty="0" smtClean="0"/>
              <a:t>.</a:t>
            </a:r>
            <a:endParaRPr lang="en-US" dirty="0"/>
          </a:p>
        </p:txBody>
      </p:sp>
    </p:spTree>
    <p:extLst>
      <p:ext uri="{BB962C8B-B14F-4D97-AF65-F5344CB8AC3E}">
        <p14:creationId xmlns:p14="http://schemas.microsoft.com/office/powerpoint/2010/main" val="2101898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Working Group Members</a:t>
            </a:r>
            <a:br>
              <a:rPr lang="en-US" dirty="0" smtClean="0"/>
            </a:br>
            <a:r>
              <a:rPr lang="en-US" dirty="0" smtClean="0"/>
              <a:t>(Liz)</a:t>
            </a:r>
            <a:endParaRPr lang="en-US" dirty="0"/>
          </a:p>
        </p:txBody>
      </p:sp>
      <p:sp>
        <p:nvSpPr>
          <p:cNvPr id="3" name="Content Placeholder 2"/>
          <p:cNvSpPr>
            <a:spLocks noGrp="1"/>
          </p:cNvSpPr>
          <p:nvPr>
            <p:ph idx="1"/>
          </p:nvPr>
        </p:nvSpPr>
        <p:spPr>
          <a:xfrm>
            <a:off x="1547446" y="1659989"/>
            <a:ext cx="9022693" cy="4614202"/>
          </a:xfrm>
        </p:spPr>
        <p:txBody>
          <a:bodyPr>
            <a:normAutofit/>
          </a:bodyPr>
          <a:lstStyle/>
          <a:p>
            <a:r>
              <a:rPr lang="en-US" sz="2800" dirty="0" err="1"/>
              <a:t>Allia</a:t>
            </a:r>
            <a:r>
              <a:rPr lang="en-US" sz="2800" dirty="0"/>
              <a:t> Abdullah-Matta, Olga </a:t>
            </a:r>
            <a:r>
              <a:rPr lang="en-US" sz="2800" dirty="0" err="1"/>
              <a:t>Aksakalova</a:t>
            </a:r>
            <a:r>
              <a:rPr lang="en-US" sz="2800" dirty="0"/>
              <a:t>, </a:t>
            </a:r>
            <a:r>
              <a:rPr lang="en-US" sz="2800" dirty="0" err="1"/>
              <a:t>Ece</a:t>
            </a:r>
            <a:r>
              <a:rPr lang="en-US" sz="2800" dirty="0"/>
              <a:t> </a:t>
            </a:r>
            <a:r>
              <a:rPr lang="en-US" sz="2800" dirty="0" err="1"/>
              <a:t>Aykol</a:t>
            </a:r>
            <a:r>
              <a:rPr lang="en-US" sz="2800" dirty="0"/>
              <a:t>, </a:t>
            </a:r>
            <a:r>
              <a:rPr lang="en-US" sz="2800" dirty="0" smtClean="0"/>
              <a:t>Evelyn Burg</a:t>
            </a:r>
            <a:r>
              <a:rPr lang="en-US" sz="2800" dirty="0"/>
              <a:t>, J. Elizabeth Clark, </a:t>
            </a:r>
            <a:r>
              <a:rPr lang="en-US" sz="2800" dirty="0" err="1"/>
              <a:t>Rochell</a:t>
            </a:r>
            <a:r>
              <a:rPr lang="en-US" sz="2800" dirty="0"/>
              <a:t> Isaac, Jason Hendrickson</a:t>
            </a:r>
            <a:r>
              <a:rPr lang="en-US" sz="2800" dirty="0" smtClean="0"/>
              <a:t>, Jacqueline </a:t>
            </a:r>
            <a:r>
              <a:rPr lang="en-US" sz="2800" dirty="0"/>
              <a:t>Jones, </a:t>
            </a:r>
            <a:r>
              <a:rPr lang="en-US" sz="2800" dirty="0" err="1"/>
              <a:t>Jayashree</a:t>
            </a:r>
            <a:r>
              <a:rPr lang="en-US" sz="2800" dirty="0"/>
              <a:t> </a:t>
            </a:r>
            <a:r>
              <a:rPr lang="en-US" sz="2800" dirty="0" err="1"/>
              <a:t>Kamble</a:t>
            </a:r>
            <a:r>
              <a:rPr lang="en-US" sz="2800" dirty="0"/>
              <a:t>, Marisa </a:t>
            </a:r>
            <a:r>
              <a:rPr lang="en-US" sz="2800" dirty="0" err="1"/>
              <a:t>Klages-Bombich</a:t>
            </a:r>
            <a:r>
              <a:rPr lang="en-US" sz="2800" dirty="0" smtClean="0"/>
              <a:t>, Irwin </a:t>
            </a:r>
            <a:r>
              <a:rPr lang="en-US" sz="2800" dirty="0" err="1"/>
              <a:t>Leopando</a:t>
            </a:r>
            <a:r>
              <a:rPr lang="en-US" sz="2800" dirty="0"/>
              <a:t>, Lucy McNair, Neil Meyer, Joy Sanchez-Taylor</a:t>
            </a:r>
            <a:r>
              <a:rPr lang="en-US" sz="2800" dirty="0" smtClean="0"/>
              <a:t>, Lilla </a:t>
            </a:r>
            <a:r>
              <a:rPr lang="en-US" sz="2800" dirty="0"/>
              <a:t>Toke, Dominique </a:t>
            </a:r>
            <a:r>
              <a:rPr lang="en-US" sz="2800" dirty="0" err="1"/>
              <a:t>Zino</a:t>
            </a:r>
            <a:endParaRPr lang="en-US" sz="2800" dirty="0"/>
          </a:p>
        </p:txBody>
      </p:sp>
    </p:spTree>
    <p:extLst>
      <p:ext uri="{BB962C8B-B14F-4D97-AF65-F5344CB8AC3E}">
        <p14:creationId xmlns:p14="http://schemas.microsoft.com/office/powerpoint/2010/main" val="20284582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 </a:t>
            </a:r>
            <a:r>
              <a:rPr lang="en-US" dirty="0" smtClean="0"/>
              <a:t>Introducing Academic Discourse (Lucy</a:t>
            </a:r>
            <a:r>
              <a:rPr lang="en-US" dirty="0"/>
              <a:t>, Joy, and Evelyn)</a:t>
            </a:r>
          </a:p>
        </p:txBody>
      </p:sp>
      <p:sp>
        <p:nvSpPr>
          <p:cNvPr id="3" name="Content Placeholder 2"/>
          <p:cNvSpPr>
            <a:spLocks noGrp="1"/>
          </p:cNvSpPr>
          <p:nvPr>
            <p:ph idx="1"/>
          </p:nvPr>
        </p:nvSpPr>
        <p:spPr>
          <a:xfrm>
            <a:off x="1269242" y="2052116"/>
            <a:ext cx="9567080" cy="4567048"/>
          </a:xfrm>
        </p:spPr>
        <p:txBody>
          <a:bodyPr>
            <a:normAutofit lnSpcReduction="10000"/>
          </a:bodyPr>
          <a:lstStyle/>
          <a:p>
            <a:r>
              <a:rPr lang="en-US" dirty="0"/>
              <a:t>Many LaGuardia students come into ENA 101 with writing skills that they have learned in previous English Language courses in a variety of contexts. Students may have taken English in another country, in local high schools, or in ESL courses. Many students also arrive with literacy skills gained in other languages and other literary and academic traditions. We suggest that faculty discuss differences between the types of writing they have learned previously and U.S. college-level writing style expectations. For example, if a student has learned to write narrative essays, the professor can help this student examine how to adapt aspects of their narrative writing and integrate analysis to create an argumentative essay in the American style. Or similarly, students new to first-person narrative in academic contexts, can be guided to develop an authoritative literary voice. </a:t>
            </a:r>
            <a:br>
              <a:rPr lang="en-US" dirty="0"/>
            </a:br>
            <a:endParaRPr lang="en-US" dirty="0"/>
          </a:p>
        </p:txBody>
      </p:sp>
    </p:spTree>
    <p:extLst>
      <p:ext uri="{BB962C8B-B14F-4D97-AF65-F5344CB8AC3E}">
        <p14:creationId xmlns:p14="http://schemas.microsoft.com/office/powerpoint/2010/main" val="10427522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Best Practices: </a:t>
            </a:r>
            <a:r>
              <a:rPr lang="en-US" dirty="0" smtClean="0"/>
              <a:t>Working </a:t>
            </a:r>
            <a:r>
              <a:rPr lang="en-US" dirty="0" smtClean="0"/>
              <a:t>Towards a </a:t>
            </a:r>
            <a:r>
              <a:rPr lang="en-US" dirty="0" smtClean="0"/>
              <a:t>Multilingual Paradigm </a:t>
            </a:r>
            <a:r>
              <a:rPr lang="en-US" dirty="0"/>
              <a:t>(Lucy, Joy, and Evelyn)</a:t>
            </a:r>
          </a:p>
        </p:txBody>
      </p:sp>
      <p:sp>
        <p:nvSpPr>
          <p:cNvPr id="3" name="Content Placeholder 2"/>
          <p:cNvSpPr>
            <a:spLocks noGrp="1"/>
          </p:cNvSpPr>
          <p:nvPr>
            <p:ph idx="1"/>
          </p:nvPr>
        </p:nvSpPr>
        <p:spPr>
          <a:xfrm>
            <a:off x="1241946" y="2052116"/>
            <a:ext cx="9758150" cy="4703526"/>
          </a:xfrm>
        </p:spPr>
        <p:txBody>
          <a:bodyPr>
            <a:normAutofit fontScale="92500" lnSpcReduction="10000"/>
          </a:bodyPr>
          <a:lstStyle/>
          <a:p>
            <a:r>
              <a:rPr lang="en-US" dirty="0"/>
              <a:t>Considering the wide range of languages and varieties of English spoken on campus as assets to be understood and valued, we believe it important to work from a multilingual paradigm in our approach to ENA 101. This involves a shift in perspective and a willingness to engage in learning ourselves. Generally, lack of standard American English should not be equated with lack of academic or communicative skills. Building off scholarship in composition studies, language acquisition, and linguistics, we wish to move away from this deficit model and develop instructional practices that encourage students to use all their linguistic resources in the classroom and build upon prior communication skills. For example, faculty can invite students to speak, write, or translate from other languages or English dialects and sociolects as part of the exploration of a text or the scaffolding of formal assignments. Frequent comprehension checks, creative writing exercises, multiple prompts/genres of assignments, and more time for completing in-class work can also be useful</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10979640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Best Practices: </a:t>
            </a:r>
            <a:r>
              <a:rPr lang="en-US" dirty="0" smtClean="0"/>
              <a:t>Responding to Affective Issues (Lucy</a:t>
            </a:r>
            <a:r>
              <a:rPr lang="en-US" dirty="0"/>
              <a:t>, Joy, and Evelyn)</a:t>
            </a:r>
          </a:p>
        </p:txBody>
      </p:sp>
      <p:sp>
        <p:nvSpPr>
          <p:cNvPr id="3" name="Content Placeholder 2"/>
          <p:cNvSpPr>
            <a:spLocks noGrp="1"/>
          </p:cNvSpPr>
          <p:nvPr>
            <p:ph idx="1"/>
          </p:nvPr>
        </p:nvSpPr>
        <p:spPr>
          <a:xfrm>
            <a:off x="1419366" y="2052116"/>
            <a:ext cx="9676263" cy="4805884"/>
          </a:xfrm>
        </p:spPr>
        <p:txBody>
          <a:bodyPr>
            <a:normAutofit fontScale="92500" lnSpcReduction="20000"/>
          </a:bodyPr>
          <a:lstStyle/>
          <a:p>
            <a:r>
              <a:rPr lang="en-US" dirty="0"/>
              <a:t>At LaGuardia, faculty recognize that the most common difficulty for students who do not succeed in credit-bearing composition classes is not merely with writing, but the rest of their often complicated lives. Students frequently drop out of school because they become discouraged, stressed, or because problems in their lives become overwhelming. They may experience extreme financial difficulties, get  evicted, lose their jobs, they or their children get sick, they find themselves in an abusive home situation, or some combination of such factors. </a:t>
            </a:r>
          </a:p>
          <a:p>
            <a:r>
              <a:rPr lang="en-US" dirty="0" smtClean="0"/>
              <a:t>While </a:t>
            </a:r>
            <a:r>
              <a:rPr lang="en-US" dirty="0"/>
              <a:t>very few English teachers have professional preparation in responding to these affective or life issues, we have discovered that the low-stakes nature, small-class size, and theme-oriented discussion of ENA 101 courses can, nevertheless, effectively make our classrooms safe places where students can discuss problems and receive advice (often from other students). When the situation requires it, instructors can also connect students with outside support. In addition, we can try to structure our classes in ways that will improve our students’ chances of successfully completing their composition courses and continuing on to their degrees</a:t>
            </a:r>
            <a:r>
              <a:rPr lang="en-US" dirty="0" smtClean="0"/>
              <a:t>.</a:t>
            </a:r>
            <a:endParaRPr lang="en-US" dirty="0"/>
          </a:p>
        </p:txBody>
      </p:sp>
    </p:spTree>
    <p:extLst>
      <p:ext uri="{BB962C8B-B14F-4D97-AF65-F5344CB8AC3E}">
        <p14:creationId xmlns:p14="http://schemas.microsoft.com/office/powerpoint/2010/main" val="19332350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 </a:t>
            </a:r>
            <a:r>
              <a:rPr lang="en-US" dirty="0" smtClean="0"/>
              <a:t>Improving Self-Editing (Lucy</a:t>
            </a:r>
            <a:r>
              <a:rPr lang="en-US" dirty="0"/>
              <a:t>, Joy, and Evelyn)</a:t>
            </a:r>
          </a:p>
        </p:txBody>
      </p:sp>
      <p:sp>
        <p:nvSpPr>
          <p:cNvPr id="3" name="Content Placeholder 2"/>
          <p:cNvSpPr>
            <a:spLocks noGrp="1"/>
          </p:cNvSpPr>
          <p:nvPr>
            <p:ph idx="1"/>
          </p:nvPr>
        </p:nvSpPr>
        <p:spPr>
          <a:xfrm>
            <a:off x="1228299" y="2052115"/>
            <a:ext cx="9799092" cy="4621639"/>
          </a:xfrm>
        </p:spPr>
        <p:txBody>
          <a:bodyPr>
            <a:normAutofit fontScale="92500" lnSpcReduction="20000"/>
          </a:bodyPr>
          <a:lstStyle/>
          <a:p>
            <a:r>
              <a:rPr lang="en-US" dirty="0" smtClean="0"/>
              <a:t>Previously, </a:t>
            </a:r>
            <a:r>
              <a:rPr lang="en-US" dirty="0"/>
              <a:t>we expressed our view that ENA 101 should not feel like a grammar class to the students. We do not recommend that students arriving in these courses face weeks of exercises in identifying parts of speech and choosing the correct forms of verbs. This does not, however, mean that we do not recognize an obligation to help students become more effective at editing their writing to reduce the frequency and severity of sentence level errors. The goal of any form of “grammar” instruction is to help our students become, not grammarians, but more effective editors of their writing. In most cases, this means a </a:t>
            </a:r>
            <a:r>
              <a:rPr lang="en-US" dirty="0" smtClean="0"/>
              <a:t>de-emphasis </a:t>
            </a:r>
            <a:r>
              <a:rPr lang="en-US" dirty="0"/>
              <a:t>on learning grammatical terms and concepts and increased emphasis on effective communication and editing their own writing.</a:t>
            </a:r>
          </a:p>
          <a:p>
            <a:r>
              <a:rPr lang="en-US" dirty="0" smtClean="0"/>
              <a:t>We </a:t>
            </a:r>
            <a:r>
              <a:rPr lang="en-US" dirty="0"/>
              <a:t>believe as educators, that whatever grammar we teach will only be effective if it is applied to the students’ own writing; “practice editing” what they have written is a more productive use of class time than doing grammar worksheets</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20537351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Best Practices: </a:t>
            </a:r>
            <a:r>
              <a:rPr lang="en-US" dirty="0" smtClean="0"/>
              <a:t>Curriculum Design: Model Lesson Plans (Lucy</a:t>
            </a:r>
            <a:r>
              <a:rPr lang="en-US" dirty="0"/>
              <a:t>, Joy, and Evelyn)</a:t>
            </a:r>
          </a:p>
        </p:txBody>
      </p:sp>
      <p:sp>
        <p:nvSpPr>
          <p:cNvPr id="3" name="Content Placeholder 2"/>
          <p:cNvSpPr>
            <a:spLocks noGrp="1"/>
          </p:cNvSpPr>
          <p:nvPr>
            <p:ph idx="1"/>
          </p:nvPr>
        </p:nvSpPr>
        <p:spPr>
          <a:xfrm>
            <a:off x="1228298" y="1710922"/>
            <a:ext cx="9785445" cy="4805884"/>
          </a:xfrm>
        </p:spPr>
        <p:txBody>
          <a:bodyPr>
            <a:normAutofit/>
          </a:bodyPr>
          <a:lstStyle/>
          <a:p>
            <a:r>
              <a:rPr lang="en-US" dirty="0"/>
              <a:t>We have found that it is important and helpful for faculty to share tested, successful examples of lesson plans and course models that they have tested in ENA 101. Our goal is not to dictate to faculty how they must teach ENA 101, but rather to give faculty concrete examples of how the extra three hours of weekly instruction can be best put to use. Sharing lesson plans and discussing best practices at ENA 101 meetings and norming sessions can ultimately help faculty to better understand the goals of the ENA 101 course</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1034356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Best Practices: </a:t>
            </a:r>
            <a:r>
              <a:rPr lang="en-US" dirty="0" smtClean="0"/>
              <a:t>Professional Development (Lucy</a:t>
            </a:r>
            <a:r>
              <a:rPr lang="en-US" dirty="0"/>
              <a:t>, Joy, and Evelyn)</a:t>
            </a:r>
          </a:p>
        </p:txBody>
      </p:sp>
      <p:sp>
        <p:nvSpPr>
          <p:cNvPr id="3" name="Content Placeholder 2"/>
          <p:cNvSpPr>
            <a:spLocks noGrp="1"/>
          </p:cNvSpPr>
          <p:nvPr>
            <p:ph idx="1"/>
          </p:nvPr>
        </p:nvSpPr>
        <p:spPr>
          <a:xfrm>
            <a:off x="1351128" y="2052115"/>
            <a:ext cx="9635320" cy="4430571"/>
          </a:xfrm>
        </p:spPr>
        <p:txBody>
          <a:bodyPr>
            <a:normAutofit/>
          </a:bodyPr>
          <a:lstStyle/>
          <a:p>
            <a:r>
              <a:rPr lang="en-US" dirty="0"/>
              <a:t>To meet the needs of our student population in ENA 101, we believe there is benefit in providing opportunities for continuing professional development. Faculty may wish to learn about specific linguistic or academic contexts or explore ways to understand and accommodate for learning issues from experts in these fields. </a:t>
            </a:r>
            <a:endParaRPr lang="en-US" dirty="0" smtClean="0"/>
          </a:p>
          <a:p>
            <a:r>
              <a:rPr lang="en-US" dirty="0" smtClean="0"/>
              <a:t>In addition, we support workshops</a:t>
            </a:r>
            <a:r>
              <a:rPr lang="en-US" dirty="0"/>
              <a:t>, curriculum sharing, </a:t>
            </a:r>
            <a:r>
              <a:rPr lang="en-US" dirty="0" smtClean="0"/>
              <a:t>and pedagogical readings for ENA faculty based </a:t>
            </a:r>
            <a:r>
              <a:rPr lang="en-US" dirty="0"/>
              <a:t>on the ALP model</a:t>
            </a:r>
            <a:r>
              <a:rPr lang="en-US" dirty="0" smtClean="0"/>
              <a:t>. In </a:t>
            </a:r>
            <a:r>
              <a:rPr lang="en-US" dirty="0"/>
              <a:t>this regard, we agree with the CCCC’s recommendation to offer workshops on relevant theory, research, and instruction concerning the full spectrum of English users</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18120219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Making Better Use of Resources, Connecting Students to Campus, and Thinking about Modules for the ENA  portion of the course</a:t>
            </a:r>
            <a:endParaRPr lang="en-US" dirty="0"/>
          </a:p>
        </p:txBody>
      </p:sp>
    </p:spTree>
    <p:extLst>
      <p:ext uri="{BB962C8B-B14F-4D97-AF65-F5344CB8AC3E}">
        <p14:creationId xmlns:p14="http://schemas.microsoft.com/office/powerpoint/2010/main" val="17828462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Habits of Mind (Dominique, presenting for </a:t>
            </a:r>
            <a:r>
              <a:rPr lang="en-US" dirty="0" err="1" smtClean="0"/>
              <a:t>Rochell</a:t>
            </a:r>
            <a:r>
              <a:rPr lang="en-US" dirty="0" smtClean="0"/>
              <a:t>)</a:t>
            </a:r>
            <a:endParaRPr lang="en-US" dirty="0"/>
          </a:p>
        </p:txBody>
      </p:sp>
      <p:sp>
        <p:nvSpPr>
          <p:cNvPr id="3" name="Content Placeholder 2"/>
          <p:cNvSpPr>
            <a:spLocks noGrp="1"/>
          </p:cNvSpPr>
          <p:nvPr>
            <p:ph idx="1"/>
          </p:nvPr>
        </p:nvSpPr>
        <p:spPr>
          <a:xfrm>
            <a:off x="1433014" y="0"/>
            <a:ext cx="9744501" cy="6728346"/>
          </a:xfrm>
        </p:spPr>
        <p:txBody>
          <a:bodyPr/>
          <a:lstStyle/>
          <a:p>
            <a:r>
              <a:rPr lang="en-US" dirty="0" smtClean="0"/>
              <a:t>Introduce or reinforce the “Habits of Mind” and their connection to the course;</a:t>
            </a:r>
          </a:p>
          <a:p>
            <a:r>
              <a:rPr lang="en-US" dirty="0" smtClean="0"/>
              <a:t>Effective way to tackle affective issues;</a:t>
            </a:r>
          </a:p>
          <a:p>
            <a:r>
              <a:rPr lang="en-US" dirty="0" smtClean="0"/>
              <a:t>Helps students to build a toolbox of strategies for confronting various issues in the course, like persistence. </a:t>
            </a:r>
            <a:endParaRPr lang="en-US" dirty="0"/>
          </a:p>
        </p:txBody>
      </p:sp>
    </p:spTree>
    <p:extLst>
      <p:ext uri="{BB962C8B-B14F-4D97-AF65-F5344CB8AC3E}">
        <p14:creationId xmlns:p14="http://schemas.microsoft.com/office/powerpoint/2010/main" val="130662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Center (</a:t>
            </a:r>
            <a:r>
              <a:rPr lang="en-US" dirty="0" err="1" smtClean="0"/>
              <a:t>Allia</a:t>
            </a:r>
            <a:r>
              <a:rPr lang="en-US" dirty="0" smtClean="0"/>
              <a:t> and Olga)</a:t>
            </a:r>
            <a:endParaRPr lang="en-US" dirty="0"/>
          </a:p>
        </p:txBody>
      </p:sp>
      <p:sp>
        <p:nvSpPr>
          <p:cNvPr id="3" name="Content Placeholder 2"/>
          <p:cNvSpPr>
            <a:spLocks noGrp="1"/>
          </p:cNvSpPr>
          <p:nvPr>
            <p:ph idx="1"/>
          </p:nvPr>
        </p:nvSpPr>
        <p:spPr>
          <a:xfrm>
            <a:off x="1405719" y="1624085"/>
            <a:ext cx="9608024" cy="4967784"/>
          </a:xfrm>
        </p:spPr>
        <p:txBody>
          <a:bodyPr>
            <a:normAutofit fontScale="92500" lnSpcReduction="10000"/>
          </a:bodyPr>
          <a:lstStyle/>
          <a:p>
            <a:pPr lvl="0"/>
            <a:r>
              <a:rPr lang="en-US" dirty="0"/>
              <a:t>Create effective tutor support for ENA small group sections, in and out of class.</a:t>
            </a:r>
          </a:p>
          <a:p>
            <a:pPr lvl="0"/>
            <a:r>
              <a:rPr lang="en-US" dirty="0"/>
              <a:t>WC co-directors create a list of designated tutors for ENA based on semester logistics (# of ENA courses, times, tutor schedule/availability)</a:t>
            </a:r>
          </a:p>
          <a:p>
            <a:pPr lvl="0"/>
            <a:r>
              <a:rPr lang="en-US" dirty="0"/>
              <a:t>Tutor-instructor interface meetings: </a:t>
            </a:r>
          </a:p>
          <a:p>
            <a:pPr lvl="1"/>
            <a:r>
              <a:rPr lang="en-US" dirty="0"/>
              <a:t>possible topics for meetings: overview of ENA learning objectives, syllabus, tutor and instructor roles in and out of class – what would the triangulated collaboration between student, instructor and tutor look like – feedback; assignment discussion</a:t>
            </a:r>
          </a:p>
          <a:p>
            <a:pPr lvl="1"/>
            <a:r>
              <a:rPr lang="en-US" dirty="0"/>
              <a:t>WC co-directors provide tutor support (assignment parsing and feedback from tutors to be communicated back to instructors)</a:t>
            </a:r>
          </a:p>
          <a:p>
            <a:pPr lvl="0"/>
            <a:r>
              <a:rPr lang="en-US" dirty="0"/>
              <a:t>Establish communication channels (online and in-person) for assignment collection and feedback from tutors (questions, comments, student reactions); </a:t>
            </a:r>
          </a:p>
          <a:p>
            <a:pPr lvl="0"/>
            <a:r>
              <a:rPr lang="en-US" dirty="0"/>
              <a:t>Create collaborative referral forms </a:t>
            </a:r>
          </a:p>
          <a:p>
            <a:endParaRPr lang="en-US" dirty="0"/>
          </a:p>
        </p:txBody>
      </p:sp>
    </p:spTree>
    <p:extLst>
      <p:ext uri="{BB962C8B-B14F-4D97-AF65-F5344CB8AC3E}">
        <p14:creationId xmlns:p14="http://schemas.microsoft.com/office/powerpoint/2010/main" val="13557217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Center (</a:t>
            </a:r>
            <a:r>
              <a:rPr lang="en-US" dirty="0" err="1"/>
              <a:t>Allia</a:t>
            </a:r>
            <a:r>
              <a:rPr lang="en-US" dirty="0"/>
              <a:t> and Olga)</a:t>
            </a:r>
          </a:p>
        </p:txBody>
      </p:sp>
      <p:sp>
        <p:nvSpPr>
          <p:cNvPr id="3" name="Content Placeholder 2"/>
          <p:cNvSpPr>
            <a:spLocks noGrp="1"/>
          </p:cNvSpPr>
          <p:nvPr>
            <p:ph idx="1"/>
          </p:nvPr>
        </p:nvSpPr>
        <p:spPr>
          <a:xfrm>
            <a:off x="1378424" y="1514901"/>
            <a:ext cx="9676263" cy="4995081"/>
          </a:xfrm>
        </p:spPr>
        <p:txBody>
          <a:bodyPr/>
          <a:lstStyle/>
          <a:p>
            <a:pPr lvl="0"/>
            <a:r>
              <a:rPr lang="en-US" dirty="0"/>
              <a:t>How is ENA 101 tutoring different than ENG 101 or ENG 099? </a:t>
            </a:r>
          </a:p>
          <a:p>
            <a:pPr lvl="1"/>
            <a:r>
              <a:rPr lang="en-US" dirty="0"/>
              <a:t> Language/grammar – what do instructors expect to accomplish? What feedback do they give to students to present at the Writing Center? Possibility: identify error types and suggest target areas </a:t>
            </a:r>
          </a:p>
          <a:p>
            <a:pPr lvl="1"/>
            <a:r>
              <a:rPr lang="en-US" dirty="0"/>
              <a:t>Writing and reading concerns </a:t>
            </a:r>
            <a:endParaRPr lang="en-US" dirty="0" smtClean="0"/>
          </a:p>
          <a:p>
            <a:r>
              <a:rPr lang="en-US" dirty="0" smtClean="0"/>
              <a:t>Currently working on a handout for faculty regarding the possibilities for working with ENA and the Writing Center.</a:t>
            </a:r>
            <a:endParaRPr lang="en-US" dirty="0"/>
          </a:p>
        </p:txBody>
      </p:sp>
    </p:spTree>
    <p:extLst>
      <p:ext uri="{BB962C8B-B14F-4D97-AF65-F5344CB8AC3E}">
        <p14:creationId xmlns:p14="http://schemas.microsoft.com/office/powerpoint/2010/main" val="2032456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Objectives</a:t>
            </a:r>
            <a:br>
              <a:rPr lang="en-US" dirty="0" smtClean="0"/>
            </a:br>
            <a:r>
              <a:rPr lang="en-US" dirty="0" smtClean="0"/>
              <a:t>(Liz)</a:t>
            </a:r>
            <a:endParaRPr lang="en-US" dirty="0"/>
          </a:p>
        </p:txBody>
      </p:sp>
      <p:sp>
        <p:nvSpPr>
          <p:cNvPr id="3" name="Content Placeholder 2"/>
          <p:cNvSpPr>
            <a:spLocks noGrp="1"/>
          </p:cNvSpPr>
          <p:nvPr>
            <p:ph idx="1"/>
          </p:nvPr>
        </p:nvSpPr>
        <p:spPr>
          <a:xfrm>
            <a:off x="1448972" y="1885285"/>
            <a:ext cx="9673953" cy="4572000"/>
          </a:xfrm>
        </p:spPr>
        <p:txBody>
          <a:bodyPr>
            <a:noAutofit/>
          </a:bodyPr>
          <a:lstStyle/>
          <a:p>
            <a:r>
              <a:rPr lang="en-US" sz="2800" dirty="0"/>
              <a:t>Determine how </a:t>
            </a:r>
            <a:r>
              <a:rPr lang="en-US" sz="2800" dirty="0" smtClean="0"/>
              <a:t>ENA should </a:t>
            </a:r>
            <a:r>
              <a:rPr lang="en-US" sz="2800" dirty="0"/>
              <a:t>be revised in </a:t>
            </a:r>
            <a:r>
              <a:rPr lang="en-US" sz="2800" dirty="0" smtClean="0"/>
              <a:t>a post-CATW </a:t>
            </a:r>
            <a:r>
              <a:rPr lang="en-US" sz="2800" dirty="0"/>
              <a:t>era</a:t>
            </a:r>
            <a:r>
              <a:rPr lang="en-US" sz="2800" dirty="0" smtClean="0"/>
              <a:t>.</a:t>
            </a:r>
          </a:p>
          <a:p>
            <a:r>
              <a:rPr lang="en-US" sz="2800" dirty="0" smtClean="0"/>
              <a:t>Develop </a:t>
            </a:r>
            <a:r>
              <a:rPr lang="en-US" sz="2800" dirty="0"/>
              <a:t>materials</a:t>
            </a:r>
            <a:r>
              <a:rPr lang="en-US" sz="2800" dirty="0" smtClean="0"/>
              <a:t>.</a:t>
            </a:r>
          </a:p>
          <a:p>
            <a:r>
              <a:rPr lang="en-US" sz="2800" dirty="0" smtClean="0"/>
              <a:t>Share curriculum revisions </a:t>
            </a:r>
            <a:r>
              <a:rPr lang="en-US" sz="2800" dirty="0"/>
              <a:t>and </a:t>
            </a:r>
            <a:r>
              <a:rPr lang="en-US" sz="2800" dirty="0" smtClean="0"/>
              <a:t>materials with </a:t>
            </a:r>
            <a:r>
              <a:rPr lang="en-US" sz="2800" dirty="0"/>
              <a:t>the department</a:t>
            </a:r>
            <a:r>
              <a:rPr lang="en-US" sz="2800" dirty="0" smtClean="0"/>
              <a:t>.</a:t>
            </a:r>
          </a:p>
          <a:p>
            <a:r>
              <a:rPr lang="en-US" sz="2800" dirty="0" smtClean="0"/>
              <a:t>Considering presentations </a:t>
            </a:r>
            <a:r>
              <a:rPr lang="en-US" sz="2800" dirty="0"/>
              <a:t>at </a:t>
            </a:r>
            <a:r>
              <a:rPr lang="en-US" sz="2800" dirty="0" smtClean="0"/>
              <a:t>the national </a:t>
            </a:r>
            <a:r>
              <a:rPr lang="en-US" sz="2800" dirty="0"/>
              <a:t>ALP conference</a:t>
            </a:r>
            <a:r>
              <a:rPr lang="en-US" sz="2800" dirty="0" smtClean="0"/>
              <a:t>, CCCC </a:t>
            </a:r>
            <a:r>
              <a:rPr lang="en-US" sz="2800" dirty="0"/>
              <a:t>2019, </a:t>
            </a:r>
            <a:r>
              <a:rPr lang="en-US" sz="2800" dirty="0" smtClean="0"/>
              <a:t>and potential publications </a:t>
            </a:r>
            <a:r>
              <a:rPr lang="en-US" sz="2800" dirty="0"/>
              <a:t>in the </a:t>
            </a:r>
            <a:r>
              <a:rPr lang="en-US" sz="2800" dirty="0" smtClean="0"/>
              <a:t>Journal of </a:t>
            </a:r>
            <a:r>
              <a:rPr lang="en-US" sz="2800" dirty="0"/>
              <a:t>Basic Writing, TETYC</a:t>
            </a:r>
            <a:r>
              <a:rPr lang="en-US" sz="2800" dirty="0" smtClean="0"/>
              <a:t>, or </a:t>
            </a:r>
            <a:r>
              <a:rPr lang="en-US" sz="2800" dirty="0"/>
              <a:t>other forums.</a:t>
            </a:r>
          </a:p>
        </p:txBody>
      </p:sp>
    </p:spTree>
    <p:extLst>
      <p:ext uri="{BB962C8B-B14F-4D97-AF65-F5344CB8AC3E}">
        <p14:creationId xmlns:p14="http://schemas.microsoft.com/office/powerpoint/2010/main" val="1452059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Advancing Digital Literacy in </a:t>
            </a:r>
            <a:r>
              <a:rPr lang="en-US" dirty="0" smtClean="0"/>
              <a:t>ENA (</a:t>
            </a:r>
            <a:r>
              <a:rPr lang="en-US" dirty="0" err="1" smtClean="0"/>
              <a:t>Ece</a:t>
            </a:r>
            <a:r>
              <a:rPr lang="en-US" dirty="0" smtClean="0"/>
              <a:t>)</a:t>
            </a:r>
            <a:endParaRPr lang="en-US" dirty="0"/>
          </a:p>
        </p:txBody>
      </p:sp>
      <p:sp>
        <p:nvSpPr>
          <p:cNvPr id="3" name="Content Placeholder 2"/>
          <p:cNvSpPr>
            <a:spLocks noGrp="1"/>
          </p:cNvSpPr>
          <p:nvPr>
            <p:ph idx="1"/>
          </p:nvPr>
        </p:nvSpPr>
        <p:spPr>
          <a:xfrm>
            <a:off x="1477108" y="2052115"/>
            <a:ext cx="9298744" cy="4306481"/>
          </a:xfrm>
        </p:spPr>
        <p:txBody>
          <a:bodyPr>
            <a:normAutofit/>
          </a:bodyPr>
          <a:lstStyle/>
          <a:p>
            <a:r>
              <a:rPr lang="en-US" dirty="0"/>
              <a:t>During the additional 3 hours, instructors may want to dedicate time to </a:t>
            </a:r>
            <a:r>
              <a:rPr lang="en-US" dirty="0" smtClean="0"/>
              <a:t>advancing students</a:t>
            </a:r>
            <a:r>
              <a:rPr lang="en-US" dirty="0"/>
              <a:t>’ digital literacy. By digital literacy we mean teaching fundamental skills such </a:t>
            </a:r>
            <a:r>
              <a:rPr lang="en-US" dirty="0" smtClean="0"/>
              <a:t>as being </a:t>
            </a:r>
            <a:r>
              <a:rPr lang="en-US" dirty="0"/>
              <a:t>able to use Microsoft Word, Google Docs, and simply practicing typing </a:t>
            </a:r>
            <a:r>
              <a:rPr lang="en-US" dirty="0" smtClean="0"/>
              <a:t>and accurately </a:t>
            </a:r>
            <a:r>
              <a:rPr lang="en-US" dirty="0"/>
              <a:t>formatting research papers. Instructors may also want to dedicate time </a:t>
            </a:r>
            <a:r>
              <a:rPr lang="en-US" dirty="0" smtClean="0"/>
              <a:t>to helping </a:t>
            </a:r>
            <a:r>
              <a:rPr lang="en-US" dirty="0"/>
              <a:t>students navigate “My LaGuardia” content and </a:t>
            </a:r>
            <a:r>
              <a:rPr lang="en-US" dirty="0" err="1"/>
              <a:t>ePortfolio</a:t>
            </a:r>
            <a:r>
              <a:rPr lang="en-US" dirty="0"/>
              <a:t> and/or Blackboard</a:t>
            </a:r>
            <a:r>
              <a:rPr lang="en-US" dirty="0" smtClean="0"/>
              <a:t>, especially </a:t>
            </a:r>
            <a:r>
              <a:rPr lang="en-US" dirty="0"/>
              <a:t>if the course is utilizing either one of these platforms. While some of </a:t>
            </a:r>
            <a:r>
              <a:rPr lang="en-US" dirty="0" smtClean="0"/>
              <a:t>our students </a:t>
            </a:r>
            <a:r>
              <a:rPr lang="en-US" dirty="0"/>
              <a:t>come to ENA with prior knowledge, quite a few of them actually are not </a:t>
            </a:r>
            <a:r>
              <a:rPr lang="en-US" dirty="0" smtClean="0"/>
              <a:t>familiar with </a:t>
            </a:r>
            <a:r>
              <a:rPr lang="en-US" dirty="0"/>
              <a:t>these resources and platforms, and are not necessarily accustomed to </a:t>
            </a:r>
            <a:r>
              <a:rPr lang="en-US" dirty="0" smtClean="0"/>
              <a:t>submitting typed </a:t>
            </a:r>
            <a:r>
              <a:rPr lang="en-US" dirty="0"/>
              <a:t>written work.</a:t>
            </a:r>
          </a:p>
        </p:txBody>
      </p:sp>
    </p:spTree>
    <p:extLst>
      <p:ext uri="{BB962C8B-B14F-4D97-AF65-F5344CB8AC3E}">
        <p14:creationId xmlns:p14="http://schemas.microsoft.com/office/powerpoint/2010/main" val="7533505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Requesting a Computer Lab (</a:t>
            </a:r>
            <a:r>
              <a:rPr lang="en-US" dirty="0" err="1" smtClean="0"/>
              <a:t>Ece</a:t>
            </a:r>
            <a:r>
              <a:rPr lang="en-US" dirty="0" smtClean="0"/>
              <a:t>)</a:t>
            </a:r>
            <a:endParaRPr lang="en-US" dirty="0"/>
          </a:p>
        </p:txBody>
      </p:sp>
      <p:sp>
        <p:nvSpPr>
          <p:cNvPr id="3" name="Content Placeholder 2"/>
          <p:cNvSpPr>
            <a:spLocks noGrp="1"/>
          </p:cNvSpPr>
          <p:nvPr>
            <p:ph idx="1"/>
          </p:nvPr>
        </p:nvSpPr>
        <p:spPr>
          <a:xfrm>
            <a:off x="1351128" y="1446663"/>
            <a:ext cx="9785445" cy="5158853"/>
          </a:xfrm>
        </p:spPr>
        <p:txBody>
          <a:bodyPr/>
          <a:lstStyle/>
          <a:p>
            <a:r>
              <a:rPr lang="en-US" dirty="0"/>
              <a:t>Instructors teaching ENA 101, when requesting to teach the course may want to </a:t>
            </a:r>
            <a:r>
              <a:rPr lang="en-US" dirty="0" smtClean="0"/>
              <a:t>request a </a:t>
            </a:r>
            <a:r>
              <a:rPr lang="en-US" dirty="0"/>
              <a:t>computer lab for one or few of the hours the course meets. If a computer lab is </a:t>
            </a:r>
            <a:r>
              <a:rPr lang="en-US" dirty="0" smtClean="0"/>
              <a:t>not initially </a:t>
            </a:r>
            <a:r>
              <a:rPr lang="en-US" dirty="0"/>
              <a:t>assigned for the course, instructors may want to explore other lab options, </a:t>
            </a:r>
            <a:r>
              <a:rPr lang="en-US" dirty="0" smtClean="0"/>
              <a:t>such as </a:t>
            </a:r>
            <a:r>
              <a:rPr lang="en-US" dirty="0"/>
              <a:t>reserving the Writing Center Lab or the Library Classroom for one or few hours </a:t>
            </a:r>
            <a:r>
              <a:rPr lang="en-US" dirty="0" smtClean="0"/>
              <a:t>over the </a:t>
            </a:r>
            <a:r>
              <a:rPr lang="en-US" dirty="0"/>
              <a:t>course of the semester.</a:t>
            </a:r>
          </a:p>
        </p:txBody>
      </p:sp>
    </p:spTree>
    <p:extLst>
      <p:ext uri="{BB962C8B-B14F-4D97-AF65-F5344CB8AC3E}">
        <p14:creationId xmlns:p14="http://schemas.microsoft.com/office/powerpoint/2010/main" val="19655013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Encouraging the Use of Laptops in the Classroom (</a:t>
            </a:r>
            <a:r>
              <a:rPr lang="en-US" dirty="0" err="1" smtClean="0"/>
              <a:t>Ece</a:t>
            </a:r>
            <a:r>
              <a:rPr lang="en-US" dirty="0" smtClean="0"/>
              <a:t>)</a:t>
            </a:r>
            <a:endParaRPr lang="en-US" dirty="0"/>
          </a:p>
        </p:txBody>
      </p:sp>
      <p:sp>
        <p:nvSpPr>
          <p:cNvPr id="3" name="Content Placeholder 2"/>
          <p:cNvSpPr>
            <a:spLocks noGrp="1"/>
          </p:cNvSpPr>
          <p:nvPr>
            <p:ph idx="1"/>
          </p:nvPr>
        </p:nvSpPr>
        <p:spPr>
          <a:xfrm>
            <a:off x="1678674" y="2065764"/>
            <a:ext cx="9273602" cy="4594344"/>
          </a:xfrm>
        </p:spPr>
        <p:txBody>
          <a:bodyPr/>
          <a:lstStyle/>
          <a:p>
            <a:r>
              <a:rPr lang="en-US" dirty="0"/>
              <a:t>Encouraging students to bring their laptops to class to work on the typed versions </a:t>
            </a:r>
            <a:r>
              <a:rPr lang="en-US" dirty="0" smtClean="0"/>
              <a:t>of their </a:t>
            </a:r>
            <a:r>
              <a:rPr lang="en-US" dirty="0"/>
              <a:t>assignments may be an option for instructors to consider. For students who do </a:t>
            </a:r>
            <a:r>
              <a:rPr lang="en-US" dirty="0" smtClean="0"/>
              <a:t>not own </a:t>
            </a:r>
            <a:r>
              <a:rPr lang="en-US" dirty="0"/>
              <a:t>laptops, the Library Media Center lends out laptops and iPads. Students will </a:t>
            </a:r>
            <a:r>
              <a:rPr lang="en-US" dirty="0" smtClean="0"/>
              <a:t>need to </a:t>
            </a:r>
            <a:r>
              <a:rPr lang="en-US" dirty="0"/>
              <a:t>have a valid LaGuardia Student ID to borrow such devices.</a:t>
            </a:r>
          </a:p>
        </p:txBody>
      </p:sp>
    </p:spTree>
    <p:extLst>
      <p:ext uri="{BB962C8B-B14F-4D97-AF65-F5344CB8AC3E}">
        <p14:creationId xmlns:p14="http://schemas.microsoft.com/office/powerpoint/2010/main" val="17613712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Tapping into CUNY Portal for Tech Related Deals for </a:t>
            </a:r>
            <a:r>
              <a:rPr lang="en-US" dirty="0" smtClean="0"/>
              <a:t>Students (</a:t>
            </a:r>
            <a:r>
              <a:rPr lang="en-US" dirty="0" err="1" smtClean="0"/>
              <a:t>Ece</a:t>
            </a:r>
            <a:r>
              <a:rPr lang="en-US" dirty="0" smtClean="0"/>
              <a:t>)</a:t>
            </a:r>
            <a:endParaRPr lang="en-US" dirty="0"/>
          </a:p>
        </p:txBody>
      </p:sp>
      <p:sp>
        <p:nvSpPr>
          <p:cNvPr id="3" name="Content Placeholder 2"/>
          <p:cNvSpPr>
            <a:spLocks noGrp="1"/>
          </p:cNvSpPr>
          <p:nvPr>
            <p:ph idx="1"/>
          </p:nvPr>
        </p:nvSpPr>
        <p:spPr>
          <a:xfrm>
            <a:off x="1323832" y="2052116"/>
            <a:ext cx="9744501" cy="4567048"/>
          </a:xfrm>
        </p:spPr>
        <p:txBody>
          <a:bodyPr/>
          <a:lstStyle/>
          <a:p>
            <a:r>
              <a:rPr lang="en-US" dirty="0" smtClean="0"/>
              <a:t>Through </a:t>
            </a:r>
            <a:r>
              <a:rPr lang="en-US" dirty="0"/>
              <a:t>CUNY Portal, CUNY students are entitled to downloading Microsoft Word </a:t>
            </a:r>
            <a:r>
              <a:rPr lang="en-US" dirty="0" smtClean="0"/>
              <a:t>for free</a:t>
            </a:r>
            <a:r>
              <a:rPr lang="en-US" dirty="0"/>
              <a:t>, which most instructors expect students to use for writing their papers. </a:t>
            </a:r>
            <a:r>
              <a:rPr lang="en-US" dirty="0" smtClean="0"/>
              <a:t>Instructors may </a:t>
            </a:r>
            <a:r>
              <a:rPr lang="en-US" dirty="0"/>
              <a:t>want to demonstrate in class how students can access CUNY </a:t>
            </a:r>
            <a:r>
              <a:rPr lang="en-US" dirty="0" err="1"/>
              <a:t>eMall</a:t>
            </a:r>
            <a:r>
              <a:rPr lang="en-US" dirty="0"/>
              <a:t> via </a:t>
            </a:r>
            <a:r>
              <a:rPr lang="en-US" dirty="0" smtClean="0"/>
              <a:t>CUNY Portal</a:t>
            </a:r>
            <a:r>
              <a:rPr lang="en-US" dirty="0"/>
              <a:t>, and also benefit from other discounted technology products the site offers.</a:t>
            </a:r>
          </a:p>
        </p:txBody>
      </p:sp>
    </p:spTree>
    <p:extLst>
      <p:ext uri="{BB962C8B-B14F-4D97-AF65-F5344CB8AC3E}">
        <p14:creationId xmlns:p14="http://schemas.microsoft.com/office/powerpoint/2010/main" val="3037181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Utilizing the Library for the ENA </a:t>
            </a:r>
            <a:r>
              <a:rPr lang="en-US" dirty="0" smtClean="0"/>
              <a:t>hour (Jason)</a:t>
            </a:r>
            <a:endParaRPr lang="en-US" dirty="0"/>
          </a:p>
        </p:txBody>
      </p:sp>
      <p:sp>
        <p:nvSpPr>
          <p:cNvPr id="3" name="Content Placeholder 2"/>
          <p:cNvSpPr>
            <a:spLocks noGrp="1"/>
          </p:cNvSpPr>
          <p:nvPr>
            <p:ph idx="1"/>
          </p:nvPr>
        </p:nvSpPr>
        <p:spPr>
          <a:xfrm>
            <a:off x="1378424" y="2052115"/>
            <a:ext cx="9580728" cy="4498809"/>
          </a:xfrm>
        </p:spPr>
        <p:txBody>
          <a:bodyPr/>
          <a:lstStyle/>
          <a:p>
            <a:r>
              <a:rPr lang="en-US" dirty="0"/>
              <a:t>Given the already daunting task of adjusting to a variety of writing styles, students </a:t>
            </a:r>
            <a:r>
              <a:rPr lang="en-US" dirty="0" smtClean="0"/>
              <a:t>in ENA </a:t>
            </a:r>
            <a:r>
              <a:rPr lang="en-US" dirty="0"/>
              <a:t>may benefit from follow-up sessions in the library. There, they can </a:t>
            </a:r>
            <a:r>
              <a:rPr lang="en-US" dirty="0" smtClean="0"/>
              <a:t>receive individualized </a:t>
            </a:r>
            <a:r>
              <a:rPr lang="en-US" dirty="0"/>
              <a:t>instruction from librarians and the instructor that will enhance </a:t>
            </a:r>
            <a:r>
              <a:rPr lang="en-US" dirty="0" smtClean="0"/>
              <a:t>their familiarity </a:t>
            </a:r>
            <a:r>
              <a:rPr lang="en-US" dirty="0"/>
              <a:t>and comfort with conducting research and utilizing library services. Thus, </a:t>
            </a:r>
            <a:r>
              <a:rPr lang="en-US" dirty="0" smtClean="0"/>
              <a:t>a subsequent </a:t>
            </a:r>
            <a:r>
              <a:rPr lang="en-US" dirty="0"/>
              <a:t>hour in the library is strongly recommended.</a:t>
            </a:r>
          </a:p>
        </p:txBody>
      </p:sp>
    </p:spTree>
    <p:extLst>
      <p:ext uri="{BB962C8B-B14F-4D97-AF65-F5344CB8AC3E}">
        <p14:creationId xmlns:p14="http://schemas.microsoft.com/office/powerpoint/2010/main" val="2489231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Library Follow Up Session</a:t>
            </a:r>
            <a:br>
              <a:rPr lang="en-US" dirty="0" smtClean="0"/>
            </a:br>
            <a:r>
              <a:rPr lang="en-US" dirty="0" smtClean="0"/>
              <a:t>(Jason)</a:t>
            </a:r>
            <a:endParaRPr lang="en-US" dirty="0"/>
          </a:p>
        </p:txBody>
      </p:sp>
      <p:sp>
        <p:nvSpPr>
          <p:cNvPr id="3" name="Content Placeholder 2"/>
          <p:cNvSpPr>
            <a:spLocks noGrp="1"/>
          </p:cNvSpPr>
          <p:nvPr>
            <p:ph idx="1"/>
          </p:nvPr>
        </p:nvSpPr>
        <p:spPr>
          <a:xfrm>
            <a:off x="1392072" y="2052115"/>
            <a:ext cx="9498841" cy="4498809"/>
          </a:xfrm>
        </p:spPr>
        <p:txBody>
          <a:bodyPr/>
          <a:lstStyle/>
          <a:p>
            <a:r>
              <a:rPr lang="en-US" dirty="0"/>
              <a:t>The extra hours in ENA allow an opportunity for necessary guidance in the intricacies </a:t>
            </a:r>
            <a:r>
              <a:rPr lang="en-US" dirty="0" smtClean="0"/>
              <a:t>of source </a:t>
            </a:r>
            <a:r>
              <a:rPr lang="en-US" dirty="0"/>
              <a:t>selection, citation, and integration. Having a session where students can </a:t>
            </a:r>
            <a:r>
              <a:rPr lang="en-US" dirty="0" smtClean="0"/>
              <a:t>receive real-time </a:t>
            </a:r>
            <a:r>
              <a:rPr lang="en-US" dirty="0"/>
              <a:t>feedback on the research they are conducting can lessen the anxiety often </a:t>
            </a:r>
            <a:r>
              <a:rPr lang="en-US" dirty="0" smtClean="0"/>
              <a:t>felt by </a:t>
            </a:r>
            <a:r>
              <a:rPr lang="en-US" dirty="0"/>
              <a:t>ENA students as they work on the most important assignment of the semester</a:t>
            </a:r>
            <a:r>
              <a:rPr lang="en-US" dirty="0" smtClean="0"/>
              <a:t>. Including </a:t>
            </a:r>
            <a:r>
              <a:rPr lang="en-US" dirty="0"/>
              <a:t>a follow-up session with a library instructor – or the ENA instructor – </a:t>
            </a:r>
            <a:r>
              <a:rPr lang="en-US" dirty="0" smtClean="0"/>
              <a:t>is particularly </a:t>
            </a:r>
            <a:r>
              <a:rPr lang="en-US" dirty="0"/>
              <a:t>useful if the mandatory library information session occurs early in </a:t>
            </a:r>
            <a:r>
              <a:rPr lang="en-US" dirty="0" smtClean="0"/>
              <a:t>the semester</a:t>
            </a:r>
            <a:r>
              <a:rPr lang="en-US" dirty="0"/>
              <a:t>.</a:t>
            </a:r>
          </a:p>
        </p:txBody>
      </p:sp>
    </p:spTree>
    <p:extLst>
      <p:ext uri="{BB962C8B-B14F-4D97-AF65-F5344CB8AC3E}">
        <p14:creationId xmlns:p14="http://schemas.microsoft.com/office/powerpoint/2010/main" val="1391939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Library Study Rooms (Jason)</a:t>
            </a:r>
            <a:endParaRPr lang="en-US" dirty="0"/>
          </a:p>
        </p:txBody>
      </p:sp>
      <p:sp>
        <p:nvSpPr>
          <p:cNvPr id="3" name="Content Placeholder 2"/>
          <p:cNvSpPr>
            <a:spLocks noGrp="1"/>
          </p:cNvSpPr>
          <p:nvPr>
            <p:ph idx="1"/>
          </p:nvPr>
        </p:nvSpPr>
        <p:spPr>
          <a:xfrm>
            <a:off x="1514901" y="2052115"/>
            <a:ext cx="9498842" cy="4539753"/>
          </a:xfrm>
        </p:spPr>
        <p:txBody>
          <a:bodyPr/>
          <a:lstStyle/>
          <a:p>
            <a:r>
              <a:rPr lang="en-US" dirty="0"/>
              <a:t>While the traditional setup of a follow-up session in E-101B may suffice, instructors </a:t>
            </a:r>
            <a:r>
              <a:rPr lang="en-US" dirty="0" smtClean="0"/>
              <a:t>may want </a:t>
            </a:r>
            <a:r>
              <a:rPr lang="en-US" dirty="0"/>
              <a:t>to make use of the smaller class size and be more creative. The study </a:t>
            </a:r>
            <a:r>
              <a:rPr lang="en-US" dirty="0" smtClean="0"/>
              <a:t>rooms found </a:t>
            </a:r>
            <a:r>
              <a:rPr lang="en-US" dirty="0"/>
              <a:t>in the library offer ENA students a unique opportunity to collaborate </a:t>
            </a:r>
            <a:r>
              <a:rPr lang="en-US" dirty="0" smtClean="0"/>
              <a:t>with multimedia </a:t>
            </a:r>
            <a:r>
              <a:rPr lang="en-US" dirty="0"/>
              <a:t>in an intimate setting for group research, peer review, or modeling. </a:t>
            </a:r>
            <a:r>
              <a:rPr lang="en-US" dirty="0" smtClean="0"/>
              <a:t>Students working </a:t>
            </a:r>
            <a:r>
              <a:rPr lang="en-US" dirty="0"/>
              <a:t>on similar research projects can explore databases together, or </a:t>
            </a:r>
            <a:r>
              <a:rPr lang="en-US" dirty="0" smtClean="0"/>
              <a:t>showcase databases </a:t>
            </a:r>
            <a:r>
              <a:rPr lang="en-US" dirty="0"/>
              <a:t>they have found useful in previous research. Students reserve the </a:t>
            </a:r>
            <a:r>
              <a:rPr lang="en-US" dirty="0" smtClean="0"/>
              <a:t>rooms and </a:t>
            </a:r>
            <a:r>
              <a:rPr lang="en-US" dirty="0"/>
              <a:t>the multimedia themselves, as long as they have a LaGuardia ID.</a:t>
            </a:r>
          </a:p>
        </p:txBody>
      </p:sp>
    </p:spTree>
    <p:extLst>
      <p:ext uri="{BB962C8B-B14F-4D97-AF65-F5344CB8AC3E}">
        <p14:creationId xmlns:p14="http://schemas.microsoft.com/office/powerpoint/2010/main" val="6397884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(Jason)</a:t>
            </a:r>
            <a:endParaRPr lang="en-US" dirty="0"/>
          </a:p>
        </p:txBody>
      </p:sp>
      <p:sp>
        <p:nvSpPr>
          <p:cNvPr id="3" name="Content Placeholder 2"/>
          <p:cNvSpPr>
            <a:spLocks noGrp="1"/>
          </p:cNvSpPr>
          <p:nvPr>
            <p:ph idx="1"/>
          </p:nvPr>
        </p:nvSpPr>
        <p:spPr>
          <a:xfrm>
            <a:off x="1473958" y="1405719"/>
            <a:ext cx="9512490" cy="4995081"/>
          </a:xfrm>
        </p:spPr>
        <p:txBody>
          <a:bodyPr/>
          <a:lstStyle/>
          <a:p>
            <a:r>
              <a:rPr lang="en-US" dirty="0"/>
              <a:t>The maximum capacity for a library room is seven students, though more than </a:t>
            </a:r>
            <a:r>
              <a:rPr lang="en-US" dirty="0" smtClean="0"/>
              <a:t>one room </a:t>
            </a:r>
            <a:r>
              <a:rPr lang="en-US" dirty="0"/>
              <a:t>can be </a:t>
            </a:r>
            <a:r>
              <a:rPr lang="en-US" dirty="0" smtClean="0"/>
              <a:t>reserved.</a:t>
            </a:r>
          </a:p>
          <a:p>
            <a:r>
              <a:rPr lang="en-US" dirty="0" smtClean="0"/>
              <a:t>Instructors </a:t>
            </a:r>
            <a:r>
              <a:rPr lang="en-US" dirty="0"/>
              <a:t>are contractually bound to be present and supervising student work to </a:t>
            </a:r>
            <a:r>
              <a:rPr lang="en-US" dirty="0" smtClean="0"/>
              <a:t>fit the </a:t>
            </a:r>
            <a:r>
              <a:rPr lang="en-US" dirty="0"/>
              <a:t>definition of a contact hour</a:t>
            </a:r>
          </a:p>
        </p:txBody>
      </p:sp>
    </p:spTree>
    <p:extLst>
      <p:ext uri="{BB962C8B-B14F-4D97-AF65-F5344CB8AC3E}">
        <p14:creationId xmlns:p14="http://schemas.microsoft.com/office/powerpoint/2010/main" val="13486906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Assignment Sourcebook: A Preview (Dominique)</a:t>
            </a:r>
            <a:endParaRPr lang="en-US" dirty="0"/>
          </a:p>
        </p:txBody>
      </p:sp>
    </p:spTree>
    <p:extLst>
      <p:ext uri="{BB962C8B-B14F-4D97-AF65-F5344CB8AC3E}">
        <p14:creationId xmlns:p14="http://schemas.microsoft.com/office/powerpoint/2010/main" val="10246767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DC95F854-2C62-40D6-B658-D11D34876F16}"/>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1" name="Picture 10">
            <a:extLst>
              <a:ext uri="{FF2B5EF4-FFF2-40B4-BE49-F238E27FC236}">
                <a16:creationId xmlns="" xmlns:a16="http://schemas.microsoft.com/office/drawing/2014/main" id="{90161D53-4A9C-4725-9E3C-064E8B3A0C93}"/>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3" name="Rectangle 12">
            <a:extLst>
              <a:ext uri="{FF2B5EF4-FFF2-40B4-BE49-F238E27FC236}">
                <a16:creationId xmlns="" xmlns:a16="http://schemas.microsoft.com/office/drawing/2014/main" id="{70C80B70-9A5C-46A1-BA7D-690BADB59F3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 xmlns:a16="http://schemas.microsoft.com/office/drawing/2014/main" id="{82602C6A-CE3E-40EA-BA03-E7FA0CA89AF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 xmlns:a16="http://schemas.microsoft.com/office/drawing/2014/main" id="{2D7B6A82-8EFE-45A2-BAA4-0A623AC301B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 xmlns:a16="http://schemas.microsoft.com/office/drawing/2014/main" id="{A2A5DC14-305D-43A2-85F8-E815E4178F3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TextBox 20">
            <a:extLst>
              <a:ext uri="{FF2B5EF4-FFF2-40B4-BE49-F238E27FC236}">
                <a16:creationId xmlns="" xmlns:a16="http://schemas.microsoft.com/office/drawing/2014/main" id="{BE52F9F2-F269-40F0-A3F4-18E2A7990CB8}"/>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91282" y="3262852"/>
            <a:ext cx="415636" cy="461665"/>
          </a:xfrm>
          <a:prstGeom prst="rect">
            <a:avLst/>
          </a:prstGeom>
          <a:noFill/>
        </p:spPr>
        <p:txBody>
          <a:bodyPr wrap="square" rtlCol="0">
            <a:spAutoFit/>
          </a:bodyPr>
          <a:lstStyle/>
          <a:p>
            <a:pPr algn="r">
              <a:spcAft>
                <a:spcPts val="600"/>
              </a:spcAft>
            </a:pP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 useBgFill="1">
        <p:nvSpPr>
          <p:cNvPr id="23" name="Rectangle 22">
            <a:extLst>
              <a:ext uri="{FF2B5EF4-FFF2-40B4-BE49-F238E27FC236}">
                <a16:creationId xmlns="" xmlns:a16="http://schemas.microsoft.com/office/drawing/2014/main" id="{ECC1B615-B306-4064-AD84-19107ABD4A6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 xmlns:a16="http://schemas.microsoft.com/office/drawing/2014/main" id="{61943A9B-4433-423F-911A-4C36BAC1FB99}"/>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27" name="Picture 26">
            <a:extLst>
              <a:ext uri="{FF2B5EF4-FFF2-40B4-BE49-F238E27FC236}">
                <a16:creationId xmlns="" xmlns:a16="http://schemas.microsoft.com/office/drawing/2014/main" id="{9A75AE8B-424F-48F3-BE6E-3B94E44E3415}"/>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29" name="Rectangle 28">
            <a:extLst>
              <a:ext uri="{FF2B5EF4-FFF2-40B4-BE49-F238E27FC236}">
                <a16:creationId xmlns="" xmlns:a16="http://schemas.microsoft.com/office/drawing/2014/main" id="{DB7D3657-7727-4A41-BE7E-48AA61A52C5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8123" y="0"/>
            <a:ext cx="463972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 xmlns:a16="http://schemas.microsoft.com/office/drawing/2014/main" id="{20810D4B-3905-4FBE-9C9C-6FBE247AF117}"/>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95511" y="3265639"/>
            <a:ext cx="415636" cy="461665"/>
          </a:xfrm>
          <a:prstGeom prst="rect">
            <a:avLst/>
          </a:prstGeom>
          <a:noFill/>
        </p:spPr>
        <p:txBody>
          <a:bodyPr wrap="square" rtlCol="0">
            <a:spAutoFit/>
          </a:bodyPr>
          <a:lstStyle/>
          <a:p>
            <a:pPr algn="r">
              <a:spcAft>
                <a:spcPts val="600"/>
              </a:spcAft>
            </a:pP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
        <p:nvSpPr>
          <p:cNvPr id="33" name="Rectangle 32">
            <a:extLst>
              <a:ext uri="{FF2B5EF4-FFF2-40B4-BE49-F238E27FC236}">
                <a16:creationId xmlns="" xmlns:a16="http://schemas.microsoft.com/office/drawing/2014/main" id="{0F427C8C-33D9-479C-B17E-A6263485CDC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 xmlns:a16="http://schemas.microsoft.com/office/drawing/2014/main" id="{A79E8051-29A8-4ECE-AF30-FB7024F5C1A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761" y="0"/>
            <a:ext cx="573791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1320991" y="926601"/>
            <a:ext cx="5108036" cy="4993104"/>
          </a:xfrm>
          <a:prstGeom prst="rect">
            <a:avLst/>
          </a:prstGeom>
          <a:ln w="12700">
            <a:noFill/>
          </a:ln>
        </p:spPr>
      </p:pic>
      <p:sp>
        <p:nvSpPr>
          <p:cNvPr id="37" name="Rectangle 36">
            <a:extLst>
              <a:ext uri="{FF2B5EF4-FFF2-40B4-BE49-F238E27FC236}">
                <a16:creationId xmlns="" xmlns:a16="http://schemas.microsoft.com/office/drawing/2014/main" id="{B6362363-6FEF-46B1-A38B-11CE51D33ED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 xmlns:a16="http://schemas.microsoft.com/office/drawing/2014/main" id="{221D5579-6096-49F1-BB87-B39806265E5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 xmlns:a16="http://schemas.microsoft.com/office/drawing/2014/main" id="{6ADCA07B-DF5B-4B2B-B30F-31AA6A2C359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4666" y="236475"/>
            <a:ext cx="5255628" cy="6373357"/>
          </a:xfrm>
          <a:prstGeom prst="rect">
            <a:avLst/>
          </a:prstGeom>
          <a:noFill/>
          <a:ln w="9525">
            <a:solidFill>
              <a:schemeClr val="accent6">
                <a:lumMod val="60000"/>
                <a:lumOff val="40000"/>
                <a:alpha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205341" y="3262852"/>
            <a:ext cx="2863229" cy="3336494"/>
          </a:xfrm>
        </p:spPr>
        <p:txBody>
          <a:bodyPr vert="horz" lIns="91440" tIns="45720" rIns="91440" bIns="45720" rtlCol="0" anchor="t">
            <a:normAutofit fontScale="90000"/>
          </a:bodyPr>
          <a:lstStyle/>
          <a:p>
            <a:r>
              <a:rPr lang="en-US" sz="3600"/>
              <a:t>Reflection and Self-Assessment on Assignments, Neil Meyer, ENA101</a:t>
            </a:r>
          </a:p>
        </p:txBody>
      </p:sp>
    </p:spTree>
    <p:extLst>
      <p:ext uri="{BB962C8B-B14F-4D97-AF65-F5344CB8AC3E}">
        <p14:creationId xmlns:p14="http://schemas.microsoft.com/office/powerpoint/2010/main" val="3100601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(Liz)</a:t>
            </a:r>
            <a:endParaRPr lang="en-US" dirty="0"/>
          </a:p>
        </p:txBody>
      </p:sp>
      <p:sp>
        <p:nvSpPr>
          <p:cNvPr id="3" name="Content Placeholder 2"/>
          <p:cNvSpPr>
            <a:spLocks noGrp="1"/>
          </p:cNvSpPr>
          <p:nvPr>
            <p:ph idx="1"/>
          </p:nvPr>
        </p:nvSpPr>
        <p:spPr>
          <a:xfrm>
            <a:off x="1463040" y="1463039"/>
            <a:ext cx="9107099" cy="4979963"/>
          </a:xfrm>
        </p:spPr>
        <p:txBody>
          <a:bodyPr>
            <a:normAutofit lnSpcReduction="10000"/>
          </a:bodyPr>
          <a:lstStyle/>
          <a:p>
            <a:r>
              <a:rPr lang="en-US" dirty="0"/>
              <a:t>Research literature: Review best practices in </a:t>
            </a:r>
            <a:r>
              <a:rPr lang="en-US" dirty="0" smtClean="0"/>
              <a:t>ALP Pedagogy</a:t>
            </a:r>
            <a:r>
              <a:rPr lang="en-US" dirty="0"/>
              <a:t>; Review best practices in Basic </a:t>
            </a:r>
            <a:r>
              <a:rPr lang="en-US" dirty="0" smtClean="0"/>
              <a:t>Writing Pedagogy</a:t>
            </a:r>
            <a:r>
              <a:rPr lang="en-US" dirty="0"/>
              <a:t>; Review best practices in Writing </a:t>
            </a:r>
            <a:r>
              <a:rPr lang="en-US" dirty="0" smtClean="0"/>
              <a:t>Centers</a:t>
            </a:r>
          </a:p>
          <a:p>
            <a:r>
              <a:rPr lang="en-US" dirty="0" smtClean="0"/>
              <a:t>Research </a:t>
            </a:r>
            <a:r>
              <a:rPr lang="en-US" dirty="0"/>
              <a:t>practices from other campuses: ALP syllabi</a:t>
            </a:r>
            <a:r>
              <a:rPr lang="en-US" dirty="0" smtClean="0"/>
              <a:t>, Comp </a:t>
            </a:r>
            <a:r>
              <a:rPr lang="en-US" dirty="0"/>
              <a:t>I syllabi; Writing Center offerings &amp; </a:t>
            </a:r>
            <a:r>
              <a:rPr lang="en-US" dirty="0" smtClean="0"/>
              <a:t>practices</a:t>
            </a:r>
            <a:endParaRPr lang="en-US" dirty="0"/>
          </a:p>
          <a:p>
            <a:r>
              <a:rPr lang="en-US" dirty="0" smtClean="0"/>
              <a:t>Situate </a:t>
            </a:r>
            <a:r>
              <a:rPr lang="en-US" dirty="0"/>
              <a:t>our ALP Course at LaGuardia: Review </a:t>
            </a:r>
            <a:r>
              <a:rPr lang="en-US" dirty="0" smtClean="0"/>
              <a:t>LaGuardia’s ENG </a:t>
            </a:r>
            <a:r>
              <a:rPr lang="en-US" dirty="0"/>
              <a:t>101 Course Goals; Review LaGuardia’s ENG </a:t>
            </a:r>
            <a:r>
              <a:rPr lang="en-US" dirty="0" smtClean="0"/>
              <a:t>102 Course Goals </a:t>
            </a:r>
          </a:p>
          <a:p>
            <a:r>
              <a:rPr lang="en-US" dirty="0" smtClean="0"/>
              <a:t>Recommend </a:t>
            </a:r>
            <a:r>
              <a:rPr lang="en-US" dirty="0"/>
              <a:t>structured curriculum changes: Align ENA </a:t>
            </a:r>
            <a:r>
              <a:rPr lang="en-US" dirty="0" smtClean="0"/>
              <a:t>101 to </a:t>
            </a:r>
            <a:r>
              <a:rPr lang="en-US" dirty="0"/>
              <a:t>support course </a:t>
            </a:r>
            <a:r>
              <a:rPr lang="en-US" dirty="0" smtClean="0"/>
              <a:t>goals</a:t>
            </a:r>
            <a:endParaRPr lang="en-US" dirty="0"/>
          </a:p>
          <a:p>
            <a:r>
              <a:rPr lang="en-US" dirty="0" smtClean="0"/>
              <a:t>Develop </a:t>
            </a:r>
            <a:r>
              <a:rPr lang="en-US" dirty="0"/>
              <a:t>&amp; Document: new and existing practices in our </a:t>
            </a:r>
            <a:r>
              <a:rPr lang="en-US" dirty="0" smtClean="0"/>
              <a:t>own courses </a:t>
            </a:r>
          </a:p>
          <a:p>
            <a:r>
              <a:rPr lang="en-US" dirty="0" smtClean="0"/>
              <a:t>Work </a:t>
            </a:r>
            <a:r>
              <a:rPr lang="en-US" dirty="0"/>
              <a:t>digitally, in classes, and in person to share findings</a:t>
            </a:r>
            <a:r>
              <a:rPr lang="en-US" dirty="0" smtClean="0"/>
              <a:t>.</a:t>
            </a:r>
            <a:endParaRPr lang="en-US" dirty="0"/>
          </a:p>
          <a:p>
            <a:r>
              <a:rPr lang="en-US" dirty="0" smtClean="0"/>
              <a:t>Met monthly from September </a:t>
            </a:r>
            <a:r>
              <a:rPr lang="mr-IN" dirty="0" smtClean="0"/>
              <a:t>–</a:t>
            </a:r>
            <a:r>
              <a:rPr lang="en-US" dirty="0" smtClean="0"/>
              <a:t> January.</a:t>
            </a:r>
          </a:p>
        </p:txBody>
      </p:sp>
    </p:spTree>
    <p:extLst>
      <p:ext uri="{BB962C8B-B14F-4D97-AF65-F5344CB8AC3E}">
        <p14:creationId xmlns:p14="http://schemas.microsoft.com/office/powerpoint/2010/main" val="1068367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(Neil)</a:t>
            </a:r>
            <a:endParaRPr lang="en-US" dirty="0"/>
          </a:p>
        </p:txBody>
      </p:sp>
      <p:sp>
        <p:nvSpPr>
          <p:cNvPr id="4" name="Content Placeholder 3"/>
          <p:cNvSpPr>
            <a:spLocks noGrp="1"/>
          </p:cNvSpPr>
          <p:nvPr>
            <p:ph sz="half" idx="1"/>
          </p:nvPr>
        </p:nvSpPr>
        <p:spPr>
          <a:xfrm>
            <a:off x="2609873" y="2052114"/>
            <a:ext cx="7950985" cy="3997829"/>
          </a:xfrm>
        </p:spPr>
        <p:txBody>
          <a:bodyPr>
            <a:normAutofit lnSpcReduction="10000"/>
          </a:bodyPr>
          <a:lstStyle/>
          <a:p>
            <a:pPr marL="0" indent="0">
              <a:buNone/>
            </a:pPr>
            <a:r>
              <a:rPr lang="en-US" i="1" dirty="0" smtClean="0"/>
              <a:t>This </a:t>
            </a:r>
            <a:r>
              <a:rPr lang="en-US" i="1" dirty="0"/>
              <a:t>is a structure that works well for many writing courses, but I find especially useful for ENA101 (it is time intensive, so it works well in ENA101 where you have more time). First, I use this material to shape the additional hours of the class. We spend a part of that time discussing their revision goals, and we use the two rubrics and the in-class writes to set up a revision plan. And if there was serious confusion about anything (based on their day 1 in-class write) we can use class time to address and review. Second, it makes it easier to hold one-on-one conferences with students about their work, something a professor can do much more frequently in ENA101. </a:t>
            </a:r>
            <a:r>
              <a:rPr lang="en-US" dirty="0"/>
              <a:t/>
            </a:r>
            <a:br>
              <a:rPr lang="en-US" dirty="0"/>
            </a:br>
            <a:endParaRPr lang="en-US" dirty="0"/>
          </a:p>
        </p:txBody>
      </p:sp>
    </p:spTree>
    <p:extLst>
      <p:ext uri="{BB962C8B-B14F-4D97-AF65-F5344CB8AC3E}">
        <p14:creationId xmlns:p14="http://schemas.microsoft.com/office/powerpoint/2010/main" val="10397602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Irwin: Self-Reflection as Writer</a:t>
            </a:r>
            <a:endParaRPr lang="en-US" dirty="0"/>
          </a:p>
        </p:txBody>
      </p:sp>
      <p:sp>
        <p:nvSpPr>
          <p:cNvPr id="3" name="Content Placeholder 2"/>
          <p:cNvSpPr>
            <a:spLocks noGrp="1"/>
          </p:cNvSpPr>
          <p:nvPr>
            <p:ph idx="1"/>
          </p:nvPr>
        </p:nvSpPr>
        <p:spPr/>
        <p:txBody>
          <a:bodyPr/>
          <a:lstStyle/>
          <a:p>
            <a:r>
              <a:rPr lang="en-US" dirty="0"/>
              <a:t>This is a low-stakes writing activity for the first small group session. </a:t>
            </a:r>
            <a:r>
              <a:rPr lang="en-US" dirty="0" smtClean="0"/>
              <a:t>It’s particularly </a:t>
            </a:r>
            <a:r>
              <a:rPr lang="en-US" dirty="0"/>
              <a:t>geared towards the course for several reasons. First, it sets the </a:t>
            </a:r>
            <a:r>
              <a:rPr lang="en-US" dirty="0" smtClean="0"/>
              <a:t>tone for </a:t>
            </a:r>
            <a:r>
              <a:rPr lang="en-US" dirty="0"/>
              <a:t>the class as a place and time for the students to see themselves </a:t>
            </a:r>
            <a:r>
              <a:rPr lang="en-US" dirty="0" smtClean="0"/>
              <a:t>as writers.</a:t>
            </a:r>
            <a:endParaRPr lang="en-US" dirty="0"/>
          </a:p>
        </p:txBody>
      </p:sp>
    </p:spTree>
    <p:extLst>
      <p:ext uri="{BB962C8B-B14F-4D97-AF65-F5344CB8AC3E}">
        <p14:creationId xmlns:p14="http://schemas.microsoft.com/office/powerpoint/2010/main" val="1778396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Irwin: Self-Reflection as Writer </a:t>
            </a:r>
            <a:endParaRPr lang="en-US" dirty="0"/>
          </a:p>
        </p:txBody>
      </p:sp>
      <p:sp>
        <p:nvSpPr>
          <p:cNvPr id="3" name="Content Placeholder 2"/>
          <p:cNvSpPr>
            <a:spLocks noGrp="1"/>
          </p:cNvSpPr>
          <p:nvPr>
            <p:ph idx="1"/>
          </p:nvPr>
        </p:nvSpPr>
        <p:spPr>
          <a:xfrm>
            <a:off x="1214650" y="1514901"/>
            <a:ext cx="10099344" cy="5240741"/>
          </a:xfrm>
        </p:spPr>
        <p:txBody>
          <a:bodyPr>
            <a:normAutofit fontScale="77500" lnSpcReduction="20000"/>
          </a:bodyPr>
          <a:lstStyle/>
          <a:p>
            <a:r>
              <a:rPr lang="en-US" dirty="0"/>
              <a:t>Respond fully to all the questions below. Please be as honest and specific as </a:t>
            </a:r>
            <a:r>
              <a:rPr lang="en-US" dirty="0" smtClean="0"/>
              <a:t>you can</a:t>
            </a:r>
            <a:r>
              <a:rPr lang="en-US" dirty="0"/>
              <a:t>. Providing as much background information as possible will help me figure </a:t>
            </a:r>
            <a:r>
              <a:rPr lang="en-US" dirty="0" smtClean="0"/>
              <a:t>out how </a:t>
            </a:r>
            <a:r>
              <a:rPr lang="en-US" dirty="0"/>
              <a:t>to work with you this semester</a:t>
            </a:r>
            <a:r>
              <a:rPr lang="en-US" dirty="0" smtClean="0"/>
              <a:t>.</a:t>
            </a:r>
          </a:p>
          <a:p>
            <a:r>
              <a:rPr lang="en-US" dirty="0" smtClean="0"/>
              <a:t>1</a:t>
            </a:r>
            <a:r>
              <a:rPr lang="en-US" dirty="0"/>
              <a:t>. What are the main strengths of your writing</a:t>
            </a:r>
            <a:r>
              <a:rPr lang="en-US" dirty="0" smtClean="0"/>
              <a:t>?</a:t>
            </a:r>
          </a:p>
          <a:p>
            <a:r>
              <a:rPr lang="en-US" dirty="0" smtClean="0"/>
              <a:t>2</a:t>
            </a:r>
            <a:r>
              <a:rPr lang="en-US" dirty="0"/>
              <a:t>. What are the biggest areas for improvement in your writing</a:t>
            </a:r>
            <a:r>
              <a:rPr lang="en-US" dirty="0" smtClean="0"/>
              <a:t>?</a:t>
            </a:r>
          </a:p>
          <a:p>
            <a:r>
              <a:rPr lang="en-US" dirty="0" smtClean="0"/>
              <a:t>3</a:t>
            </a:r>
            <a:r>
              <a:rPr lang="en-US" dirty="0"/>
              <a:t>. What concrete and realistic steps can you take this semester to </a:t>
            </a:r>
            <a:r>
              <a:rPr lang="en-US" dirty="0" smtClean="0"/>
              <a:t>start strengthening </a:t>
            </a:r>
            <a:r>
              <a:rPr lang="en-US" dirty="0"/>
              <a:t>the weaker areas in your writing</a:t>
            </a:r>
            <a:r>
              <a:rPr lang="en-US" dirty="0" smtClean="0"/>
              <a:t>?</a:t>
            </a:r>
          </a:p>
          <a:p>
            <a:r>
              <a:rPr lang="en-US" dirty="0" smtClean="0"/>
              <a:t>4</a:t>
            </a:r>
            <a:r>
              <a:rPr lang="en-US" dirty="0"/>
              <a:t>. In general, do you enjoy writing? Why or why not</a:t>
            </a:r>
            <a:r>
              <a:rPr lang="en-US" dirty="0" smtClean="0"/>
              <a:t>?</a:t>
            </a:r>
          </a:p>
          <a:p>
            <a:r>
              <a:rPr lang="en-US" dirty="0" smtClean="0"/>
              <a:t>5</a:t>
            </a:r>
            <a:r>
              <a:rPr lang="en-US" dirty="0"/>
              <a:t>. What is the best experience you have had with writing? (This could have been </a:t>
            </a:r>
            <a:r>
              <a:rPr lang="en-US" dirty="0" err="1"/>
              <a:t>inschool</a:t>
            </a:r>
            <a:r>
              <a:rPr lang="en-US" dirty="0"/>
              <a:t> or in your personal life</a:t>
            </a:r>
            <a:r>
              <a:rPr lang="en-US" dirty="0" smtClean="0"/>
              <a:t>.)</a:t>
            </a:r>
          </a:p>
          <a:p>
            <a:r>
              <a:rPr lang="en-US" dirty="0" smtClean="0"/>
              <a:t>6</a:t>
            </a:r>
            <a:r>
              <a:rPr lang="en-US" dirty="0"/>
              <a:t>. What is the worst experience you have had with writing? (This could have </a:t>
            </a:r>
            <a:r>
              <a:rPr lang="en-US" dirty="0" err="1"/>
              <a:t>beenin</a:t>
            </a:r>
            <a:r>
              <a:rPr lang="en-US" dirty="0"/>
              <a:t> school or in your personal life</a:t>
            </a:r>
            <a:r>
              <a:rPr lang="en-US" dirty="0" smtClean="0"/>
              <a:t>.)</a:t>
            </a:r>
          </a:p>
          <a:p>
            <a:r>
              <a:rPr lang="en-US" dirty="0" smtClean="0"/>
              <a:t>7</a:t>
            </a:r>
            <a:r>
              <a:rPr lang="en-US" dirty="0"/>
              <a:t>. How much time per week do you spend reading for pleasure? What kinds </a:t>
            </a:r>
            <a:r>
              <a:rPr lang="en-US" dirty="0" err="1"/>
              <a:t>ofthings</a:t>
            </a:r>
            <a:r>
              <a:rPr lang="en-US" dirty="0"/>
              <a:t> do you like to read</a:t>
            </a:r>
            <a:r>
              <a:rPr lang="en-US" dirty="0" smtClean="0"/>
              <a:t>?</a:t>
            </a:r>
          </a:p>
          <a:p>
            <a:r>
              <a:rPr lang="en-US" dirty="0" smtClean="0"/>
              <a:t>8</a:t>
            </a:r>
            <a:r>
              <a:rPr lang="en-US" dirty="0"/>
              <a:t>. What specific actions can I (Prof. </a:t>
            </a:r>
            <a:r>
              <a:rPr lang="en-US" dirty="0" err="1"/>
              <a:t>Leopando</a:t>
            </a:r>
            <a:r>
              <a:rPr lang="en-US" dirty="0"/>
              <a:t>) do to help you grow the most as </a:t>
            </a:r>
            <a:r>
              <a:rPr lang="en-US" dirty="0" err="1"/>
              <a:t>awriter</a:t>
            </a:r>
            <a:r>
              <a:rPr lang="en-US" dirty="0"/>
              <a:t> this semester?</a:t>
            </a:r>
          </a:p>
        </p:txBody>
      </p:sp>
    </p:spTree>
    <p:extLst>
      <p:ext uri="{BB962C8B-B14F-4D97-AF65-F5344CB8AC3E}">
        <p14:creationId xmlns:p14="http://schemas.microsoft.com/office/powerpoint/2010/main" val="10543896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Marisa: So What Exercise</a:t>
            </a:r>
            <a:endParaRPr lang="en-US" dirty="0"/>
          </a:p>
        </p:txBody>
      </p:sp>
      <p:sp>
        <p:nvSpPr>
          <p:cNvPr id="3" name="Content Placeholder 2"/>
          <p:cNvSpPr>
            <a:spLocks noGrp="1"/>
          </p:cNvSpPr>
          <p:nvPr>
            <p:ph idx="1"/>
          </p:nvPr>
        </p:nvSpPr>
        <p:spPr>
          <a:xfrm>
            <a:off x="1296537" y="1596788"/>
            <a:ext cx="9867332" cy="5158854"/>
          </a:xfrm>
        </p:spPr>
        <p:txBody>
          <a:bodyPr>
            <a:normAutofit fontScale="85000" lnSpcReduction="20000"/>
          </a:bodyPr>
          <a:lstStyle/>
          <a:p>
            <a:r>
              <a:rPr lang="en-US" dirty="0"/>
              <a:t>This is an assignment that I like to do when students are struggling to make connections between their thesis statement and their paragraphs- specifically around helping students tune in to what their readers might think is important about their topic. It helps students gain an understanding of audience and the importance of making a connection to that audience through their text. </a:t>
            </a:r>
            <a:endParaRPr lang="en-US" dirty="0" smtClean="0"/>
          </a:p>
          <a:p>
            <a:r>
              <a:rPr lang="en-US" dirty="0" smtClean="0"/>
              <a:t>Set Up: </a:t>
            </a:r>
            <a:r>
              <a:rPr lang="en-US" dirty="0"/>
              <a:t>Bring in a few catalogues or print out catalog pages from the internet. Try to pick things that students are unfamiliar with. You can either give small groups a catalog with some pages </a:t>
            </a:r>
            <a:r>
              <a:rPr lang="en-US" dirty="0" smtClean="0"/>
              <a:t>dog-eared</a:t>
            </a:r>
            <a:r>
              <a:rPr lang="en-US" dirty="0"/>
              <a:t>, or print out a packet of images and descriptions and give them to the class and then assign each group a picture or two. Instruct them to choose a product, read the product description and as a group identify what the so what of the text blurb is. Then have groups present this to the class (this can also be modified to be done individually). As they are presenting their items, </a:t>
            </a:r>
            <a:r>
              <a:rPr lang="en-US" dirty="0" smtClean="0"/>
              <a:t>facilitate </a:t>
            </a:r>
            <a:r>
              <a:rPr lang="en-US" dirty="0"/>
              <a:t>a discussion about why the copy writer may have made choices they did around word choice and about what the copy writer was appealing to (logos, ethos, pathos). Ask students what was convincing about the object they selected and why they would or wouldn’t purchase the item. Then, have them move onto the second part of the exercise where they collaboratively write to support or criticize the product. And then finally, ask them to make the connections to the So What in their own paper and do some revision on whatever draft they are currently working on. </a:t>
            </a:r>
            <a:br>
              <a:rPr lang="en-US" dirty="0"/>
            </a:br>
            <a:endParaRPr lang="en-US" dirty="0"/>
          </a:p>
        </p:txBody>
      </p:sp>
    </p:spTree>
    <p:extLst>
      <p:ext uri="{BB962C8B-B14F-4D97-AF65-F5344CB8AC3E}">
        <p14:creationId xmlns:p14="http://schemas.microsoft.com/office/powerpoint/2010/main" val="7199847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Marisa: So What?</a:t>
            </a:r>
            <a:endParaRPr lang="en-US" dirty="0"/>
          </a:p>
        </p:txBody>
      </p:sp>
      <p:sp>
        <p:nvSpPr>
          <p:cNvPr id="4" name="Content Placeholder 3"/>
          <p:cNvSpPr>
            <a:spLocks noGrp="1"/>
          </p:cNvSpPr>
          <p:nvPr>
            <p:ph idx="1"/>
          </p:nvPr>
        </p:nvSpPr>
        <p:spPr>
          <a:xfrm>
            <a:off x="1269242" y="1610436"/>
            <a:ext cx="9853683" cy="5036024"/>
          </a:xfrm>
        </p:spPr>
        <p:txBody>
          <a:bodyPr>
            <a:normAutofit fontScale="85000" lnSpcReduction="10000"/>
          </a:bodyPr>
          <a:lstStyle/>
          <a:p>
            <a:r>
              <a:rPr lang="en-US" dirty="0"/>
              <a:t>As we have discussed in the past few weeks there are a number of things that we should concern ourselves with as we write.  Among these are thesis, audience, purpose, and the ever elusive “So What?”  While the “So What?” is embedded in our purpose for writing, as good writers we should remember to explicitly call our readers attention to what we see as important/useful in our ideas.  Thus, the “So What?” is born.  Consider for a moment a personal narrative.   Earlier this semester, we read some of Eli </a:t>
            </a:r>
            <a:r>
              <a:rPr lang="en-US" dirty="0" err="1"/>
              <a:t>Parisier’s</a:t>
            </a:r>
            <a:r>
              <a:rPr lang="en-US" dirty="0"/>
              <a:t> </a:t>
            </a:r>
            <a:r>
              <a:rPr lang="en-US" i="1" dirty="0"/>
              <a:t>The Filter Bubble”</a:t>
            </a:r>
            <a:r>
              <a:rPr lang="en-US" dirty="0"/>
              <a:t> This, like all writing, had a “So What?” If we were to ask </a:t>
            </a:r>
            <a:r>
              <a:rPr lang="en-US" dirty="0" err="1"/>
              <a:t>Parisier</a:t>
            </a:r>
            <a:r>
              <a:rPr lang="en-US" dirty="0"/>
              <a:t> “Why should we care about the filter bubble?” what do you think he would answer? Most likely he would tell us that he was concerned about the polarization of resources found when searching for things on the internet.  He gives us a reason to care.  Thus, in your writing, it is important to consider asking your audience the same question “Why should we care about (insert topic here)?”  This is a hard notion to wrestle with, so to begin, let us examine some “So What’s?”</a:t>
            </a:r>
          </a:p>
          <a:p>
            <a:r>
              <a:rPr lang="en-US" dirty="0" smtClean="0"/>
              <a:t>Catalogues </a:t>
            </a:r>
            <a:r>
              <a:rPr lang="en-US" dirty="0"/>
              <a:t>are wonderful at convincing people to buy items that they often don’t really need.  Consider some of your favorite catalogues…have you ever come across something and decided you “needed” it, even though you would probably never use it?  </a:t>
            </a:r>
          </a:p>
        </p:txBody>
      </p:sp>
    </p:spTree>
    <p:extLst>
      <p:ext uri="{BB962C8B-B14F-4D97-AF65-F5344CB8AC3E}">
        <p14:creationId xmlns:p14="http://schemas.microsoft.com/office/powerpoint/2010/main" val="11103670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Marisa: Workshop Directions</a:t>
            </a:r>
            <a:endParaRPr lang="en-US" dirty="0"/>
          </a:p>
        </p:txBody>
      </p:sp>
      <p:sp>
        <p:nvSpPr>
          <p:cNvPr id="3" name="Content Placeholder 2"/>
          <p:cNvSpPr>
            <a:spLocks noGrp="1"/>
          </p:cNvSpPr>
          <p:nvPr>
            <p:ph idx="1"/>
          </p:nvPr>
        </p:nvSpPr>
        <p:spPr>
          <a:xfrm>
            <a:off x="1610436" y="2052116"/>
            <a:ext cx="9294125" cy="4567048"/>
          </a:xfrm>
        </p:spPr>
        <p:txBody>
          <a:bodyPr>
            <a:normAutofit lnSpcReduction="10000"/>
          </a:bodyPr>
          <a:lstStyle/>
          <a:p>
            <a:pPr marL="6160" indent="0" fontAlgn="base">
              <a:buNone/>
            </a:pPr>
            <a:r>
              <a:rPr lang="en-US" b="1" dirty="0" smtClean="0"/>
              <a:t>1. Each </a:t>
            </a:r>
            <a:r>
              <a:rPr lang="en-US" b="1" dirty="0"/>
              <a:t>small group has received a packet of products--pictures from contemporary catalogues.  Discuss the products, choose one and answer the following questions.  Elect someone to present this information to the class</a:t>
            </a:r>
            <a:r>
              <a:rPr lang="en-US" b="1" dirty="0" smtClean="0"/>
              <a:t>.</a:t>
            </a:r>
            <a:endParaRPr lang="en-US" dirty="0"/>
          </a:p>
          <a:p>
            <a:pPr lvl="1" fontAlgn="base"/>
            <a:r>
              <a:rPr lang="en-US" dirty="0"/>
              <a:t>What catalogue is it from? Who is the audience for this catalogue</a:t>
            </a:r>
            <a:r>
              <a:rPr lang="en-US" dirty="0" smtClean="0"/>
              <a:t>?</a:t>
            </a:r>
            <a:endParaRPr lang="en-US" dirty="0"/>
          </a:p>
          <a:p>
            <a:pPr lvl="1" fontAlgn="base"/>
            <a:r>
              <a:rPr lang="en-US" dirty="0"/>
              <a:t>What is the product</a:t>
            </a:r>
            <a:r>
              <a:rPr lang="en-US" dirty="0" smtClean="0"/>
              <a:t>?</a:t>
            </a:r>
            <a:endParaRPr lang="en-US" dirty="0"/>
          </a:p>
          <a:p>
            <a:pPr lvl="1" fontAlgn="base"/>
            <a:r>
              <a:rPr lang="en-US" dirty="0"/>
              <a:t>What does it do</a:t>
            </a:r>
            <a:r>
              <a:rPr lang="en-US" dirty="0" smtClean="0"/>
              <a:t>?</a:t>
            </a:r>
            <a:endParaRPr lang="en-US" dirty="0"/>
          </a:p>
          <a:p>
            <a:pPr lvl="1" fontAlgn="base"/>
            <a:r>
              <a:rPr lang="en-US" dirty="0"/>
              <a:t>What is its purpose as explained by the advertisement? (you might want to quote here</a:t>
            </a:r>
            <a:r>
              <a:rPr lang="en-US" dirty="0" smtClean="0"/>
              <a:t>)</a:t>
            </a:r>
            <a:endParaRPr lang="en-US" dirty="0"/>
          </a:p>
          <a:p>
            <a:pPr lvl="1" fontAlgn="base"/>
            <a:r>
              <a:rPr lang="en-US" dirty="0"/>
              <a:t>What is the “So What?” according to the ad?  Why should we care about owning this product?</a:t>
            </a:r>
          </a:p>
          <a:p>
            <a:endParaRPr lang="en-US" dirty="0"/>
          </a:p>
        </p:txBody>
      </p:sp>
    </p:spTree>
    <p:extLst>
      <p:ext uri="{BB962C8B-B14F-4D97-AF65-F5344CB8AC3E}">
        <p14:creationId xmlns:p14="http://schemas.microsoft.com/office/powerpoint/2010/main" val="8464702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Marisa: Workshop Directions, cont’d</a:t>
            </a:r>
            <a:endParaRPr lang="en-US" dirty="0"/>
          </a:p>
        </p:txBody>
      </p:sp>
      <p:sp>
        <p:nvSpPr>
          <p:cNvPr id="3" name="Content Placeholder 2"/>
          <p:cNvSpPr>
            <a:spLocks noGrp="1"/>
          </p:cNvSpPr>
          <p:nvPr>
            <p:ph idx="1"/>
          </p:nvPr>
        </p:nvSpPr>
        <p:spPr>
          <a:xfrm>
            <a:off x="1514901" y="2052116"/>
            <a:ext cx="9055238" cy="3997828"/>
          </a:xfrm>
        </p:spPr>
        <p:txBody>
          <a:bodyPr>
            <a:normAutofit fontScale="92500" lnSpcReduction="10000"/>
          </a:bodyPr>
          <a:lstStyle/>
          <a:p>
            <a:pPr marL="6160" indent="0" fontAlgn="base">
              <a:buNone/>
            </a:pPr>
            <a:r>
              <a:rPr lang="en-US" b="1" dirty="0" smtClean="0"/>
              <a:t>2. Present </a:t>
            </a:r>
            <a:r>
              <a:rPr lang="en-US" b="1" dirty="0"/>
              <a:t>the information to the class</a:t>
            </a:r>
            <a:r>
              <a:rPr lang="en-US" b="1" dirty="0" smtClean="0"/>
              <a:t>.</a:t>
            </a:r>
          </a:p>
          <a:p>
            <a:pPr marL="6160" indent="0" fontAlgn="base">
              <a:buNone/>
            </a:pPr>
            <a:r>
              <a:rPr lang="en-US" dirty="0"/>
              <a:t/>
            </a:r>
            <a:br>
              <a:rPr lang="en-US" dirty="0"/>
            </a:br>
            <a:r>
              <a:rPr lang="en-US" dirty="0" smtClean="0"/>
              <a:t>3. </a:t>
            </a:r>
            <a:r>
              <a:rPr lang="en-US" b="1" dirty="0" smtClean="0"/>
              <a:t>Write </a:t>
            </a:r>
            <a:r>
              <a:rPr lang="en-US" b="1" dirty="0"/>
              <a:t>collaborative a brief collaborative  (2-3 paragraph) letter to the catalogue carrying the item--Either praise or criticize the product and the advertisement.  In other words, make a case about whether the “So What?” convinced you or turned you off. Choose someone in your group to share this with the class.</a:t>
            </a:r>
            <a:endParaRPr lang="en-US" dirty="0"/>
          </a:p>
          <a:p>
            <a:pPr marL="6160" indent="0" fontAlgn="base">
              <a:buNone/>
            </a:pPr>
            <a:r>
              <a:rPr lang="en-US" dirty="0"/>
              <a:t/>
            </a:r>
            <a:br>
              <a:rPr lang="en-US" dirty="0"/>
            </a:br>
            <a:r>
              <a:rPr lang="en-US" dirty="0" smtClean="0"/>
              <a:t>4. </a:t>
            </a:r>
            <a:r>
              <a:rPr lang="en-US" b="1" dirty="0" smtClean="0"/>
              <a:t>Think </a:t>
            </a:r>
            <a:r>
              <a:rPr lang="en-US" b="1" dirty="0"/>
              <a:t>about the essay you are currently working on. What is your So What? What is the importance of your writing and why do you want your reader to care about this?</a:t>
            </a:r>
            <a:endParaRPr lang="en-US" dirty="0"/>
          </a:p>
          <a:p>
            <a:endParaRPr lang="en-US" dirty="0"/>
          </a:p>
        </p:txBody>
      </p:sp>
    </p:spTree>
    <p:extLst>
      <p:ext uri="{BB962C8B-B14F-4D97-AF65-F5344CB8AC3E}">
        <p14:creationId xmlns:p14="http://schemas.microsoft.com/office/powerpoint/2010/main" val="18213828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Ups (Liz)</a:t>
            </a:r>
            <a:endParaRPr lang="en-US" dirty="0"/>
          </a:p>
        </p:txBody>
      </p:sp>
      <p:sp>
        <p:nvSpPr>
          <p:cNvPr id="3" name="Content Placeholder 2"/>
          <p:cNvSpPr>
            <a:spLocks noGrp="1"/>
          </p:cNvSpPr>
          <p:nvPr>
            <p:ph idx="1"/>
          </p:nvPr>
        </p:nvSpPr>
        <p:spPr>
          <a:xfrm>
            <a:off x="1460310" y="1241945"/>
            <a:ext cx="9594377" cy="5404515"/>
          </a:xfrm>
        </p:spPr>
        <p:txBody>
          <a:bodyPr>
            <a:normAutofit/>
          </a:bodyPr>
          <a:lstStyle/>
          <a:p>
            <a:r>
              <a:rPr lang="en-US" dirty="0" smtClean="0"/>
              <a:t>Spring 2018 Workshops for ENA faculty</a:t>
            </a:r>
          </a:p>
          <a:p>
            <a:r>
              <a:rPr lang="en-US" dirty="0" smtClean="0"/>
              <a:t>Sourcebook (sample assignments)</a:t>
            </a:r>
          </a:p>
          <a:p>
            <a:r>
              <a:rPr lang="en-US" dirty="0" smtClean="0"/>
              <a:t>Suggested Readings/Bibliography</a:t>
            </a:r>
          </a:p>
          <a:p>
            <a:r>
              <a:rPr lang="en-US" dirty="0" smtClean="0"/>
              <a:t>Development of a Best Practices Document</a:t>
            </a:r>
          </a:p>
          <a:p>
            <a:r>
              <a:rPr lang="en-US" dirty="0" smtClean="0"/>
              <a:t>Spring 2018 collection of ENA 101 Course Calendar to sample approaches</a:t>
            </a:r>
          </a:p>
          <a:p>
            <a:r>
              <a:rPr lang="en-US" dirty="0" smtClean="0"/>
              <a:t>Revision of course proposal for ENG 101 changes and possibly placement</a:t>
            </a:r>
          </a:p>
          <a:p>
            <a:r>
              <a:rPr lang="en-US" dirty="0" smtClean="0"/>
              <a:t>Discussion of exit considerations &amp; post-ENA 101 placement</a:t>
            </a:r>
          </a:p>
          <a:p>
            <a:r>
              <a:rPr lang="en-US" dirty="0" smtClean="0"/>
              <a:t>ENA 101 Introduction To Sheet</a:t>
            </a:r>
          </a:p>
          <a:p>
            <a:r>
              <a:rPr lang="en-US" dirty="0" smtClean="0"/>
              <a:t>Fall 2018 small assessment study</a:t>
            </a:r>
          </a:p>
          <a:p>
            <a:r>
              <a:rPr lang="en-US" dirty="0" smtClean="0"/>
              <a:t>Information for students on the departmental website</a:t>
            </a:r>
            <a:endParaRPr lang="en-US" dirty="0"/>
          </a:p>
        </p:txBody>
      </p:sp>
    </p:spTree>
    <p:extLst>
      <p:ext uri="{BB962C8B-B14F-4D97-AF65-F5344CB8AC3E}">
        <p14:creationId xmlns:p14="http://schemas.microsoft.com/office/powerpoint/2010/main" val="1901589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same? What’s different? (Liz)</a:t>
            </a:r>
            <a:endParaRPr lang="en-US" dirty="0"/>
          </a:p>
        </p:txBody>
      </p:sp>
      <p:sp>
        <p:nvSpPr>
          <p:cNvPr id="3" name="Content Placeholder 2"/>
          <p:cNvSpPr>
            <a:spLocks noGrp="1"/>
          </p:cNvSpPr>
          <p:nvPr>
            <p:ph idx="1"/>
          </p:nvPr>
        </p:nvSpPr>
        <p:spPr>
          <a:xfrm>
            <a:off x="1323833" y="1528549"/>
            <a:ext cx="9840036" cy="5131557"/>
          </a:xfrm>
        </p:spPr>
        <p:txBody>
          <a:bodyPr>
            <a:normAutofit/>
          </a:bodyPr>
          <a:lstStyle/>
          <a:p>
            <a:r>
              <a:rPr lang="en-US" dirty="0" smtClean="0"/>
              <a:t>The CATW has been removed from all accelerated courses throughout CUNY. This allows for greater focus and emphasis on supporting developing writers using a purer version of the Baltimore ALP approach. </a:t>
            </a:r>
          </a:p>
          <a:p>
            <a:r>
              <a:rPr lang="en-US" dirty="0" smtClean="0"/>
              <a:t>The course structure remains the same: a section of ENG 101 with 22 students: 12 ENG 101 students and 10 ENA 101 students.</a:t>
            </a:r>
          </a:p>
          <a:p>
            <a:r>
              <a:rPr lang="en-US" dirty="0" smtClean="0"/>
              <a:t>The 10 ENA 101 students meet with the instructor in a small cohort for an additional 3 hours a week. </a:t>
            </a:r>
          </a:p>
          <a:p>
            <a:r>
              <a:rPr lang="en-US" dirty="0" smtClean="0"/>
              <a:t>Previously, much of those 3 hours were devoted to CATW prep. Now, those hours will focus exclusively on helping students develop and strengthen ENG 101 level skills. </a:t>
            </a:r>
          </a:p>
        </p:txBody>
      </p:sp>
    </p:spTree>
    <p:extLst>
      <p:ext uri="{BB962C8B-B14F-4D97-AF65-F5344CB8AC3E}">
        <p14:creationId xmlns:p14="http://schemas.microsoft.com/office/powerpoint/2010/main" val="1746768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Presentation</a:t>
            </a:r>
            <a:endParaRPr lang="en-US" dirty="0"/>
          </a:p>
        </p:txBody>
      </p:sp>
      <p:sp>
        <p:nvSpPr>
          <p:cNvPr id="3" name="Content Placeholder 2"/>
          <p:cNvSpPr>
            <a:spLocks noGrp="1"/>
          </p:cNvSpPr>
          <p:nvPr>
            <p:ph idx="1"/>
          </p:nvPr>
        </p:nvSpPr>
        <p:spPr/>
        <p:txBody>
          <a:bodyPr/>
          <a:lstStyle/>
          <a:p>
            <a:r>
              <a:rPr lang="en-US" dirty="0" smtClean="0"/>
              <a:t>Overview of structural changes (course proposal)</a:t>
            </a:r>
          </a:p>
          <a:p>
            <a:r>
              <a:rPr lang="en-US" dirty="0" smtClean="0"/>
              <a:t>Preview of changes under consideration (not set in stone)</a:t>
            </a:r>
          </a:p>
          <a:p>
            <a:r>
              <a:rPr lang="en-US" dirty="0" smtClean="0"/>
              <a:t>Best practices</a:t>
            </a:r>
          </a:p>
          <a:p>
            <a:r>
              <a:rPr lang="en-US" dirty="0" smtClean="0"/>
              <a:t>Campus resources &amp; modules for consideration</a:t>
            </a:r>
          </a:p>
          <a:p>
            <a:r>
              <a:rPr lang="en-US" dirty="0" smtClean="0"/>
              <a:t>Assignment sourcebook</a:t>
            </a:r>
          </a:p>
          <a:p>
            <a:r>
              <a:rPr lang="en-US" dirty="0" smtClean="0"/>
              <a:t>Next steps</a:t>
            </a:r>
          </a:p>
          <a:p>
            <a:r>
              <a:rPr lang="en-US" dirty="0" smtClean="0"/>
              <a:t>Please write questions on the notecards we’ve given you!</a:t>
            </a:r>
          </a:p>
        </p:txBody>
      </p:sp>
    </p:spTree>
    <p:extLst>
      <p:ext uri="{BB962C8B-B14F-4D97-AF65-F5344CB8AC3E}">
        <p14:creationId xmlns:p14="http://schemas.microsoft.com/office/powerpoint/2010/main" val="467411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Changes in the ENA 101 Course</a:t>
            </a:r>
            <a:endParaRPr lang="en-US" dirty="0"/>
          </a:p>
        </p:txBody>
      </p:sp>
    </p:spTree>
    <p:extLst>
      <p:ext uri="{BB962C8B-B14F-4D97-AF65-F5344CB8AC3E}">
        <p14:creationId xmlns:p14="http://schemas.microsoft.com/office/powerpoint/2010/main" val="1642702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ENA 101 Specific Course Outcomes (Jackie)</a:t>
            </a:r>
            <a:endParaRPr lang="en-US" dirty="0"/>
          </a:p>
        </p:txBody>
      </p:sp>
      <p:sp>
        <p:nvSpPr>
          <p:cNvPr id="3" name="Content Placeholder 2"/>
          <p:cNvSpPr>
            <a:spLocks noGrp="1"/>
          </p:cNvSpPr>
          <p:nvPr>
            <p:ph idx="1"/>
          </p:nvPr>
        </p:nvSpPr>
        <p:spPr>
          <a:xfrm>
            <a:off x="1209823" y="1463040"/>
            <a:ext cx="7680960" cy="5050302"/>
          </a:xfrm>
        </p:spPr>
        <p:txBody>
          <a:bodyPr>
            <a:normAutofit/>
          </a:bodyPr>
          <a:lstStyle/>
          <a:p>
            <a:r>
              <a:rPr lang="en-US" dirty="0" smtClean="0"/>
              <a:t>Previously: to pass the CATW</a:t>
            </a:r>
          </a:p>
          <a:p>
            <a:pPr marL="0" indent="0" algn="ctr">
              <a:buNone/>
            </a:pPr>
            <a:r>
              <a:rPr lang="en-US" dirty="0" smtClean="0"/>
              <a:t>Now: </a:t>
            </a:r>
            <a:endParaRPr lang="en-US" dirty="0"/>
          </a:p>
          <a:p>
            <a:r>
              <a:rPr lang="en-US" dirty="0" smtClean="0"/>
              <a:t>Provide </a:t>
            </a:r>
            <a:r>
              <a:rPr lang="en-US" dirty="0"/>
              <a:t>the student with individualized support and practice throughout </a:t>
            </a:r>
            <a:r>
              <a:rPr lang="en-US" dirty="0" smtClean="0"/>
              <a:t>all phases </a:t>
            </a:r>
            <a:r>
              <a:rPr lang="en-US" dirty="0"/>
              <a:t>of the writing process to ensure the development of the skills to </a:t>
            </a:r>
            <a:r>
              <a:rPr lang="en-US" dirty="0" smtClean="0"/>
              <a:t>be successful </a:t>
            </a:r>
            <a:r>
              <a:rPr lang="en-US" dirty="0"/>
              <a:t>in English </a:t>
            </a:r>
            <a:r>
              <a:rPr lang="en-US" dirty="0" smtClean="0"/>
              <a:t>101</a:t>
            </a:r>
          </a:p>
          <a:p>
            <a:r>
              <a:rPr lang="en-US" dirty="0" smtClean="0"/>
              <a:t>Reinforce </a:t>
            </a:r>
            <a:r>
              <a:rPr lang="en-US" dirty="0"/>
              <a:t>the reading and writing opportunities provided in English </a:t>
            </a:r>
            <a:r>
              <a:rPr lang="en-US" dirty="0" smtClean="0"/>
              <a:t>101.</a:t>
            </a:r>
            <a:endParaRPr lang="en-US" dirty="0"/>
          </a:p>
          <a:p>
            <a:r>
              <a:rPr lang="en-US" dirty="0" smtClean="0"/>
              <a:t>Provide </a:t>
            </a:r>
            <a:r>
              <a:rPr lang="en-US" dirty="0"/>
              <a:t>the student with additional time to develop a deeper understanding </a:t>
            </a:r>
            <a:r>
              <a:rPr lang="en-US" dirty="0" smtClean="0"/>
              <a:t>of the </a:t>
            </a:r>
            <a:r>
              <a:rPr lang="en-US" dirty="0"/>
              <a:t>recursive writing process necessary for college composition.</a:t>
            </a:r>
          </a:p>
        </p:txBody>
      </p:sp>
      <p:sp>
        <p:nvSpPr>
          <p:cNvPr id="4" name="TextBox 3"/>
          <p:cNvSpPr txBox="1"/>
          <p:nvPr/>
        </p:nvSpPr>
        <p:spPr>
          <a:xfrm>
            <a:off x="9158068" y="2630658"/>
            <a:ext cx="2110154" cy="3139321"/>
          </a:xfrm>
          <a:prstGeom prst="rect">
            <a:avLst/>
          </a:prstGeom>
          <a:noFill/>
        </p:spPr>
        <p:txBody>
          <a:bodyPr wrap="square" rtlCol="0">
            <a:spAutoFit/>
          </a:bodyPr>
          <a:lstStyle/>
          <a:p>
            <a:endParaRPr lang="en-US" dirty="0" smtClean="0"/>
          </a:p>
          <a:p>
            <a:endParaRPr lang="en-US" dirty="0"/>
          </a:p>
          <a:p>
            <a:r>
              <a:rPr lang="en-US" dirty="0" smtClean="0"/>
              <a:t>These outcomes support English 101-level work while also building on the language of the revised English 099 course and philosophy.</a:t>
            </a:r>
            <a:endParaRPr lang="en-US" dirty="0"/>
          </a:p>
        </p:txBody>
      </p:sp>
      <p:sp>
        <p:nvSpPr>
          <p:cNvPr id="5" name="Left Arrow 4"/>
          <p:cNvSpPr/>
          <p:nvPr/>
        </p:nvSpPr>
        <p:spPr>
          <a:xfrm>
            <a:off x="8890783" y="2405575"/>
            <a:ext cx="2039814" cy="43609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551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Changes Under Consideration for ENA 101</a:t>
            </a:r>
            <a:endParaRPr lang="en-US" dirty="0"/>
          </a:p>
        </p:txBody>
      </p:sp>
    </p:spTree>
    <p:extLst>
      <p:ext uri="{BB962C8B-B14F-4D97-AF65-F5344CB8AC3E}">
        <p14:creationId xmlns:p14="http://schemas.microsoft.com/office/powerpoint/2010/main" val="8216633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2D251F"/>
      </a:dk2>
      <a:lt2>
        <a:srgbClr val="FAE9C5"/>
      </a:lt2>
      <a:accent1>
        <a:srgbClr val="ED3846"/>
      </a:accent1>
      <a:accent2>
        <a:srgbClr val="F87184"/>
      </a:accent2>
      <a:accent3>
        <a:srgbClr val="EC9DA9"/>
      </a:accent3>
      <a:accent4>
        <a:srgbClr val="ECC190"/>
      </a:accent4>
      <a:accent5>
        <a:srgbClr val="FFB268"/>
      </a:accent5>
      <a:accent6>
        <a:srgbClr val="F98657"/>
      </a:accent6>
      <a:hlink>
        <a:srgbClr val="B97669"/>
      </a:hlink>
      <a:folHlink>
        <a:srgbClr val="9E94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BCCF8060-3FCB-4641-B728-8A589529B1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2221</TotalTime>
  <Words>3889</Words>
  <Application>Microsoft Macintosh PowerPoint</Application>
  <PresentationFormat>Widescreen</PresentationFormat>
  <Paragraphs>167</Paragraphs>
  <Slides>47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Calibri</vt:lpstr>
      <vt:lpstr>Mangal</vt:lpstr>
      <vt:lpstr>MS Shell Dlg 2</vt:lpstr>
      <vt:lpstr>Wingdings</vt:lpstr>
      <vt:lpstr>Wingdings 3</vt:lpstr>
      <vt:lpstr>Arial</vt:lpstr>
      <vt:lpstr>Madison</vt:lpstr>
      <vt:lpstr>ENA 101: Supporting our Basic Writers in New Ways</vt:lpstr>
      <vt:lpstr>Working Group Members (Liz)</vt:lpstr>
      <vt:lpstr>Objectives (Liz)</vt:lpstr>
      <vt:lpstr>Methodology (Liz)</vt:lpstr>
      <vt:lpstr>What’s the same? What’s different? (Liz)</vt:lpstr>
      <vt:lpstr>Today’s Presentation</vt:lpstr>
      <vt:lpstr>Structural Changes in the ENA 101 Course</vt:lpstr>
      <vt:lpstr>ENA 101 Specific Course Outcomes (Jackie)</vt:lpstr>
      <vt:lpstr>Structural Changes Under Consideration for ENA 101</vt:lpstr>
      <vt:lpstr>Placement (Marisa and Neil)</vt:lpstr>
      <vt:lpstr>Placement (Marisa and Neil)</vt:lpstr>
      <vt:lpstr>Exit scenario recommendations to consider for ENA 101 (Jackie)</vt:lpstr>
      <vt:lpstr>Exit scenario recommendations to consider for ENA 101 (Jayashree, Rochell, Lilla)</vt:lpstr>
      <vt:lpstr>Exit scenario recommendations to consider for ENA 101 (Jayashree, Rochell, Lilla)</vt:lpstr>
      <vt:lpstr>Exit scenario recommendations to consider for ENA 101 (Jayashree, Rochell, Lilla)</vt:lpstr>
      <vt:lpstr>Approaching a new ENA 101 Philosophy: Best Practices</vt:lpstr>
      <vt:lpstr>Best Practices: Backwards Design (Lucy, Joy, and Evelyn)</vt:lpstr>
      <vt:lpstr>Best Practices: Integrating Reading &amp; Writing (Lucy, Joy, and Evelyn)</vt:lpstr>
      <vt:lpstr>Best Practices: Improving Thinking Skills (Lucy, Joy, and Evelyn)</vt:lpstr>
      <vt:lpstr>Best Practices: Introducing Academic Discourse (Lucy, Joy, and Evelyn)</vt:lpstr>
      <vt:lpstr>Best Practices: Working Towards a Multilingual Paradigm (Lucy, Joy, and Evelyn)</vt:lpstr>
      <vt:lpstr>Best Practices: Responding to Affective Issues (Lucy, Joy, and Evelyn)</vt:lpstr>
      <vt:lpstr>Best Practices: Improving Self-Editing (Lucy, Joy, and Evelyn)</vt:lpstr>
      <vt:lpstr>Best Practices: Curriculum Design: Model Lesson Plans (Lucy, Joy, and Evelyn)</vt:lpstr>
      <vt:lpstr>Best Practices: Professional Development (Lucy, Joy, and Evelyn)</vt:lpstr>
      <vt:lpstr>Making Better Use of Resources, Connecting Students to Campus, and Thinking about Modules for the ENA  portion of the course</vt:lpstr>
      <vt:lpstr>Habits of Mind (Dominique, presenting for Rochell)</vt:lpstr>
      <vt:lpstr>Writing Center (Allia and Olga)</vt:lpstr>
      <vt:lpstr>Writing Center (Allia and Olga)</vt:lpstr>
      <vt:lpstr>Advancing Digital Literacy in ENA (Ece)</vt:lpstr>
      <vt:lpstr>Requesting a Computer Lab (Ece)</vt:lpstr>
      <vt:lpstr>Encouraging the Use of Laptops in the Classroom (Ece)</vt:lpstr>
      <vt:lpstr>Tapping into CUNY Portal for Tech Related Deals for Students (Ece)</vt:lpstr>
      <vt:lpstr>Utilizing the Library for the ENA hour (Jason)</vt:lpstr>
      <vt:lpstr>The Library Follow Up Session (Jason)</vt:lpstr>
      <vt:lpstr>Library Study Rooms (Jason)</vt:lpstr>
      <vt:lpstr>Notes (Jason)</vt:lpstr>
      <vt:lpstr>Assignment Sourcebook: A Preview (Dominique)</vt:lpstr>
      <vt:lpstr>Reflection and Self-Assessment on Assignments, Neil Meyer, ENA101</vt:lpstr>
      <vt:lpstr>Summary (Neil)</vt:lpstr>
      <vt:lpstr>Irwin: Self-Reflection as Writer</vt:lpstr>
      <vt:lpstr>Irwin: Self-Reflection as Writer </vt:lpstr>
      <vt:lpstr>Marisa: So What Exercise</vt:lpstr>
      <vt:lpstr>Marisa: So What?</vt:lpstr>
      <vt:lpstr>Marisa: Workshop Directions</vt:lpstr>
      <vt:lpstr>Marisa: Workshop Directions, cont’d</vt:lpstr>
      <vt:lpstr>Follow Ups (Liz)</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 101: Supporting our Basic Writers in New Ways</dc:title>
  <dc:creator>J. Elizabeth Clark</dc:creator>
  <cp:lastModifiedBy>J. Elizabeth Clark</cp:lastModifiedBy>
  <cp:revision>28</cp:revision>
  <dcterms:created xsi:type="dcterms:W3CDTF">2018-01-23T01:00:39Z</dcterms:created>
  <dcterms:modified xsi:type="dcterms:W3CDTF">2018-01-24T20:03:00Z</dcterms:modified>
</cp:coreProperties>
</file>