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sldIdLst>
    <p:sldId id="256" r:id="rId2"/>
    <p:sldId id="257" r:id="rId3"/>
    <p:sldId id="258" r:id="rId4"/>
    <p:sldId id="259" r:id="rId5"/>
    <p:sldId id="262" r:id="rId6"/>
    <p:sldId id="263" r:id="rId7"/>
    <p:sldId id="264" r:id="rId8"/>
    <p:sldId id="265" r:id="rId9"/>
    <p:sldId id="266" r:id="rId10"/>
    <p:sldId id="267" r:id="rId11"/>
    <p:sldId id="268" r:id="rId12"/>
    <p:sldId id="261"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21"/>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666F6-6028-408C-8721-8F1736B9DAD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E10A6CF-F89E-445D-8D46-47282F877899}">
      <dgm:prSet/>
      <dgm:spPr/>
      <dgm:t>
        <a:bodyPr/>
        <a:lstStyle/>
        <a:p>
          <a:r>
            <a:rPr lang="en-US"/>
            <a:t>Your reader will remember whatever you end with. Does your last sentence sound like an ending? Make sure that it’s the only one that does!</a:t>
          </a:r>
        </a:p>
      </dgm:t>
    </dgm:pt>
    <dgm:pt modelId="{C9914025-1514-41F0-8BF8-5D217B8F6B9E}" type="parTrans" cxnId="{892D051B-F471-4E05-B014-66B2B3CD5026}">
      <dgm:prSet/>
      <dgm:spPr/>
      <dgm:t>
        <a:bodyPr/>
        <a:lstStyle/>
        <a:p>
          <a:endParaRPr lang="en-US"/>
        </a:p>
      </dgm:t>
    </dgm:pt>
    <dgm:pt modelId="{011AB039-73A3-4601-97A9-E9ECE7637A6C}" type="sibTrans" cxnId="{892D051B-F471-4E05-B014-66B2B3CD5026}">
      <dgm:prSet/>
      <dgm:spPr/>
      <dgm:t>
        <a:bodyPr/>
        <a:lstStyle/>
        <a:p>
          <a:endParaRPr lang="en-US"/>
        </a:p>
      </dgm:t>
    </dgm:pt>
    <dgm:pt modelId="{51435BA2-45A4-4699-BF83-60C963259CD3}">
      <dgm:prSet/>
      <dgm:spPr/>
      <dgm:t>
        <a:bodyPr/>
        <a:lstStyle/>
        <a:p>
          <a:r>
            <a:rPr lang="en-US"/>
            <a:t>As you finish making your points and draw to a close, does your conclusion restate your main points and thesis in brief form?</a:t>
          </a:r>
        </a:p>
      </dgm:t>
    </dgm:pt>
    <dgm:pt modelId="{3F53EEA9-A354-42FD-AF33-7FFA0BF8099F}" type="parTrans" cxnId="{E93B9FF5-F3FF-402A-A8C4-35194DD641C5}">
      <dgm:prSet/>
      <dgm:spPr/>
      <dgm:t>
        <a:bodyPr/>
        <a:lstStyle/>
        <a:p>
          <a:endParaRPr lang="en-US"/>
        </a:p>
      </dgm:t>
    </dgm:pt>
    <dgm:pt modelId="{F498F70F-3D41-475B-B9ED-A370840D0720}" type="sibTrans" cxnId="{E93B9FF5-F3FF-402A-A8C4-35194DD641C5}">
      <dgm:prSet/>
      <dgm:spPr/>
      <dgm:t>
        <a:bodyPr/>
        <a:lstStyle/>
        <a:p>
          <a:endParaRPr lang="en-US"/>
        </a:p>
      </dgm:t>
    </dgm:pt>
    <dgm:pt modelId="{E7438301-ABA1-45AA-AAD9-0BE09D838B1B}">
      <dgm:prSet/>
      <dgm:spPr/>
      <dgm:t>
        <a:bodyPr/>
        <a:lstStyle/>
        <a:p>
          <a:r>
            <a:rPr lang="en-US"/>
            <a:t>Make sure that your conclusion does not sound repetitive. Ultimately, it should point to some larger significance and leave the reader with what you want them to remember!</a:t>
          </a:r>
        </a:p>
      </dgm:t>
    </dgm:pt>
    <dgm:pt modelId="{BBD8692D-FFD0-4714-B677-C76C48B32FCB}" type="parTrans" cxnId="{52978FFA-3C38-4A71-8C49-360FEF88966D}">
      <dgm:prSet/>
      <dgm:spPr/>
      <dgm:t>
        <a:bodyPr/>
        <a:lstStyle/>
        <a:p>
          <a:endParaRPr lang="en-US"/>
        </a:p>
      </dgm:t>
    </dgm:pt>
    <dgm:pt modelId="{2130DCD6-333A-44E0-BC74-42B35A05227E}" type="sibTrans" cxnId="{52978FFA-3C38-4A71-8C49-360FEF88966D}">
      <dgm:prSet/>
      <dgm:spPr/>
      <dgm:t>
        <a:bodyPr/>
        <a:lstStyle/>
        <a:p>
          <a:endParaRPr lang="en-US"/>
        </a:p>
      </dgm:t>
    </dgm:pt>
    <dgm:pt modelId="{FF2C475D-E29F-4540-A9A4-0997C82AD2E9}" type="pres">
      <dgm:prSet presAssocID="{C7B666F6-6028-408C-8721-8F1736B9DAD1}" presName="linear" presStyleCnt="0">
        <dgm:presLayoutVars>
          <dgm:animLvl val="lvl"/>
          <dgm:resizeHandles val="exact"/>
        </dgm:presLayoutVars>
      </dgm:prSet>
      <dgm:spPr/>
    </dgm:pt>
    <dgm:pt modelId="{171D5835-9E47-324C-A73C-50728A4E3E16}" type="pres">
      <dgm:prSet presAssocID="{AE10A6CF-F89E-445D-8D46-47282F877899}" presName="parentText" presStyleLbl="node1" presStyleIdx="0" presStyleCnt="3">
        <dgm:presLayoutVars>
          <dgm:chMax val="0"/>
          <dgm:bulletEnabled val="1"/>
        </dgm:presLayoutVars>
      </dgm:prSet>
      <dgm:spPr/>
    </dgm:pt>
    <dgm:pt modelId="{9066E5E6-3F65-884C-84FF-97B752762740}" type="pres">
      <dgm:prSet presAssocID="{011AB039-73A3-4601-97A9-E9ECE7637A6C}" presName="spacer" presStyleCnt="0"/>
      <dgm:spPr/>
    </dgm:pt>
    <dgm:pt modelId="{2FC7A36D-B710-6742-A0EF-0C30B6662F4A}" type="pres">
      <dgm:prSet presAssocID="{51435BA2-45A4-4699-BF83-60C963259CD3}" presName="parentText" presStyleLbl="node1" presStyleIdx="1" presStyleCnt="3">
        <dgm:presLayoutVars>
          <dgm:chMax val="0"/>
          <dgm:bulletEnabled val="1"/>
        </dgm:presLayoutVars>
      </dgm:prSet>
      <dgm:spPr/>
    </dgm:pt>
    <dgm:pt modelId="{657E923E-523B-784E-8795-DC6D02B53338}" type="pres">
      <dgm:prSet presAssocID="{F498F70F-3D41-475B-B9ED-A370840D0720}" presName="spacer" presStyleCnt="0"/>
      <dgm:spPr/>
    </dgm:pt>
    <dgm:pt modelId="{B7B99E22-49DB-1F45-BA46-5D7DD6DDBA74}" type="pres">
      <dgm:prSet presAssocID="{E7438301-ABA1-45AA-AAD9-0BE09D838B1B}" presName="parentText" presStyleLbl="node1" presStyleIdx="2" presStyleCnt="3">
        <dgm:presLayoutVars>
          <dgm:chMax val="0"/>
          <dgm:bulletEnabled val="1"/>
        </dgm:presLayoutVars>
      </dgm:prSet>
      <dgm:spPr/>
    </dgm:pt>
  </dgm:ptLst>
  <dgm:cxnLst>
    <dgm:cxn modelId="{892D051B-F471-4E05-B014-66B2B3CD5026}" srcId="{C7B666F6-6028-408C-8721-8F1736B9DAD1}" destId="{AE10A6CF-F89E-445D-8D46-47282F877899}" srcOrd="0" destOrd="0" parTransId="{C9914025-1514-41F0-8BF8-5D217B8F6B9E}" sibTransId="{011AB039-73A3-4601-97A9-E9ECE7637A6C}"/>
    <dgm:cxn modelId="{0EF71764-2B51-F649-B0FD-C86523AA0F6E}" type="presOf" srcId="{C7B666F6-6028-408C-8721-8F1736B9DAD1}" destId="{FF2C475D-E29F-4540-A9A4-0997C82AD2E9}" srcOrd="0" destOrd="0" presId="urn:microsoft.com/office/officeart/2005/8/layout/vList2"/>
    <dgm:cxn modelId="{7267176B-A128-0A4C-9B0B-37F5D60E290F}" type="presOf" srcId="{E7438301-ABA1-45AA-AAD9-0BE09D838B1B}" destId="{B7B99E22-49DB-1F45-BA46-5D7DD6DDBA74}" srcOrd="0" destOrd="0" presId="urn:microsoft.com/office/officeart/2005/8/layout/vList2"/>
    <dgm:cxn modelId="{36D4EFB2-7C10-A94A-AE8B-0FCCC5B8E867}" type="presOf" srcId="{51435BA2-45A4-4699-BF83-60C963259CD3}" destId="{2FC7A36D-B710-6742-A0EF-0C30B6662F4A}" srcOrd="0" destOrd="0" presId="urn:microsoft.com/office/officeart/2005/8/layout/vList2"/>
    <dgm:cxn modelId="{CCA6ECEA-6417-7940-939A-6C72C4D4BB51}" type="presOf" srcId="{AE10A6CF-F89E-445D-8D46-47282F877899}" destId="{171D5835-9E47-324C-A73C-50728A4E3E16}" srcOrd="0" destOrd="0" presId="urn:microsoft.com/office/officeart/2005/8/layout/vList2"/>
    <dgm:cxn modelId="{E93B9FF5-F3FF-402A-A8C4-35194DD641C5}" srcId="{C7B666F6-6028-408C-8721-8F1736B9DAD1}" destId="{51435BA2-45A4-4699-BF83-60C963259CD3}" srcOrd="1" destOrd="0" parTransId="{3F53EEA9-A354-42FD-AF33-7FFA0BF8099F}" sibTransId="{F498F70F-3D41-475B-B9ED-A370840D0720}"/>
    <dgm:cxn modelId="{52978FFA-3C38-4A71-8C49-360FEF88966D}" srcId="{C7B666F6-6028-408C-8721-8F1736B9DAD1}" destId="{E7438301-ABA1-45AA-AAD9-0BE09D838B1B}" srcOrd="2" destOrd="0" parTransId="{BBD8692D-FFD0-4714-B677-C76C48B32FCB}" sibTransId="{2130DCD6-333A-44E0-BC74-42B35A05227E}"/>
    <dgm:cxn modelId="{5AECE2CD-0BCD-2349-8B71-3BF33ABFFEFE}" type="presParOf" srcId="{FF2C475D-E29F-4540-A9A4-0997C82AD2E9}" destId="{171D5835-9E47-324C-A73C-50728A4E3E16}" srcOrd="0" destOrd="0" presId="urn:microsoft.com/office/officeart/2005/8/layout/vList2"/>
    <dgm:cxn modelId="{F8BFB375-E5D5-B74F-8442-BCAD4EF7F874}" type="presParOf" srcId="{FF2C475D-E29F-4540-A9A4-0997C82AD2E9}" destId="{9066E5E6-3F65-884C-84FF-97B752762740}" srcOrd="1" destOrd="0" presId="urn:microsoft.com/office/officeart/2005/8/layout/vList2"/>
    <dgm:cxn modelId="{B324E780-39A6-A541-B807-B9C9C428B6F9}" type="presParOf" srcId="{FF2C475D-E29F-4540-A9A4-0997C82AD2E9}" destId="{2FC7A36D-B710-6742-A0EF-0C30B6662F4A}" srcOrd="2" destOrd="0" presId="urn:microsoft.com/office/officeart/2005/8/layout/vList2"/>
    <dgm:cxn modelId="{4BBCB1C7-3CD9-C540-9378-FE61E3BFA51B}" type="presParOf" srcId="{FF2C475D-E29F-4540-A9A4-0997C82AD2E9}" destId="{657E923E-523B-784E-8795-DC6D02B53338}" srcOrd="3" destOrd="0" presId="urn:microsoft.com/office/officeart/2005/8/layout/vList2"/>
    <dgm:cxn modelId="{424464CB-9C00-2849-B8CB-1017AA99FDB7}" type="presParOf" srcId="{FF2C475D-E29F-4540-A9A4-0997C82AD2E9}" destId="{B7B99E22-49DB-1F45-BA46-5D7DD6DDBA7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D5835-9E47-324C-A73C-50728A4E3E16}">
      <dsp:nvSpPr>
        <dsp:cNvPr id="0" name=""/>
        <dsp:cNvSpPr/>
      </dsp:nvSpPr>
      <dsp:spPr>
        <a:xfrm>
          <a:off x="0" y="15142"/>
          <a:ext cx="5288567" cy="1333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Your reader will remember whatever you end with. Does your last sentence sound like an ending? Make sure that it’s the only one that does!</a:t>
          </a:r>
        </a:p>
      </dsp:txBody>
      <dsp:txXfrm>
        <a:off x="65111" y="80253"/>
        <a:ext cx="5158345" cy="1203578"/>
      </dsp:txXfrm>
    </dsp:sp>
    <dsp:sp modelId="{2FC7A36D-B710-6742-A0EF-0C30B6662F4A}">
      <dsp:nvSpPr>
        <dsp:cNvPr id="0" name=""/>
        <dsp:cNvSpPr/>
      </dsp:nvSpPr>
      <dsp:spPr>
        <a:xfrm>
          <a:off x="0" y="1406543"/>
          <a:ext cx="5288567" cy="1333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As you finish making your points and draw to a close, does your conclusion restate your main points and thesis in brief form?</a:t>
          </a:r>
        </a:p>
      </dsp:txBody>
      <dsp:txXfrm>
        <a:off x="65111" y="1471654"/>
        <a:ext cx="5158345" cy="1203578"/>
      </dsp:txXfrm>
    </dsp:sp>
    <dsp:sp modelId="{B7B99E22-49DB-1F45-BA46-5D7DD6DDBA74}">
      <dsp:nvSpPr>
        <dsp:cNvPr id="0" name=""/>
        <dsp:cNvSpPr/>
      </dsp:nvSpPr>
      <dsp:spPr>
        <a:xfrm>
          <a:off x="0" y="2797943"/>
          <a:ext cx="5288567" cy="1333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Make sure that your conclusion does not sound repetitive. Ultimately, it should point to some larger significance and leave the reader with what you want them to remember!</a:t>
          </a:r>
        </a:p>
      </dsp:txBody>
      <dsp:txXfrm>
        <a:off x="65111" y="2863054"/>
        <a:ext cx="5158345" cy="12035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July 28,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53020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July 28,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217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July 28,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3118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July 28,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3708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July 28,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7917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July 28,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45048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July 28,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128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July 28,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21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July 28,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8971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July 28,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4823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July 28,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4006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July 28,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0369768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25" r:id="rId7"/>
    <p:sldLayoutId id="2147483726" r:id="rId8"/>
    <p:sldLayoutId id="2147483727" r:id="rId9"/>
    <p:sldLayoutId id="2147483728" r:id="rId10"/>
    <p:sldLayoutId id="2147483735"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fortifyexperts.com/employer/quick-interviewers-review-checklist/"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clipartkey.com/view/xTJmxb_tablet-group-2-variations-tim-pair-work-and/"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s://commons.wikimedia.org/wiki/File:The_Long_And_Winding_Road_-_panoramio.jpg"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libguides.castleton.edu/citing_sources"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parliament.nz/en/visit-and-learn/how-parliament-works/fact-sheets/delving-deeper-supplementary-questions/" TargetMode="Externa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tallyerp9renewal.com/tally-customization/"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hyperlink" Target="https://www.demilked.com/creative-beautiful-steps-stairs-street-art/"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s://www.seedsofliteracy.org/5-tips-for-writing-a-first-draft/"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www.pinterest.com/pin/33988172167365444/"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publishingperspectives.com/2020/02/today-2020-world-read-aloud-day-competes-for-attention-litworld-scholastic/"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quickanddirtytips.com/productivity/organization/get-even-more-organized-with-a-table-of-contents"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11" Type="http://schemas.openxmlformats.org/officeDocument/2006/relationships/image" Target="../media/image4.png"/><Relationship Id="rId5" Type="http://schemas.openxmlformats.org/officeDocument/2006/relationships/diagramLayout" Target="../diagrams/layout1.xml"/><Relationship Id="rId10" Type="http://schemas.openxmlformats.org/officeDocument/2006/relationships/hyperlink" Target="http://blackheartmagazine.com/2014/03/27/ambiguous-endings-by-brendan-lynaugh/" TargetMode="External"/><Relationship Id="rId4" Type="http://schemas.openxmlformats.org/officeDocument/2006/relationships/diagramData" Target="../diagrams/data1.xml"/><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D8ABD-71F3-2343-A763-3B7495702B4E}"/>
              </a:ext>
            </a:extLst>
          </p:cNvPr>
          <p:cNvSpPr>
            <a:spLocks noGrp="1"/>
          </p:cNvSpPr>
          <p:nvPr>
            <p:ph type="ctrTitle"/>
          </p:nvPr>
        </p:nvSpPr>
        <p:spPr>
          <a:xfrm>
            <a:off x="773110" y="5469340"/>
            <a:ext cx="10160000" cy="1257300"/>
          </a:xfrm>
        </p:spPr>
        <p:txBody>
          <a:bodyPr anchor="t">
            <a:normAutofit/>
          </a:bodyPr>
          <a:lstStyle/>
          <a:p>
            <a:r>
              <a:rPr lang="en-US" dirty="0"/>
              <a:t>Revision and Self-Editing in ENA 101</a:t>
            </a:r>
          </a:p>
        </p:txBody>
      </p:sp>
      <p:sp>
        <p:nvSpPr>
          <p:cNvPr id="3" name="Subtitle 2">
            <a:extLst>
              <a:ext uri="{FF2B5EF4-FFF2-40B4-BE49-F238E27FC236}">
                <a16:creationId xmlns:a16="http://schemas.microsoft.com/office/drawing/2014/main" id="{5BB640B2-E7E0-D44B-9F3F-53D10F3A0DEE}"/>
              </a:ext>
            </a:extLst>
          </p:cNvPr>
          <p:cNvSpPr>
            <a:spLocks noGrp="1"/>
          </p:cNvSpPr>
          <p:nvPr>
            <p:ph type="subTitle" idx="1"/>
          </p:nvPr>
        </p:nvSpPr>
        <p:spPr>
          <a:xfrm>
            <a:off x="3211857" y="6070626"/>
            <a:ext cx="5768283" cy="656014"/>
          </a:xfrm>
        </p:spPr>
        <p:txBody>
          <a:bodyPr anchor="b">
            <a:normAutofit fontScale="92500" lnSpcReduction="20000"/>
          </a:bodyPr>
          <a:lstStyle/>
          <a:p>
            <a:r>
              <a:rPr lang="en-US" dirty="0"/>
              <a:t>A Guide to "Glow Up” Your Writing</a:t>
            </a:r>
          </a:p>
          <a:p>
            <a:r>
              <a:rPr lang="en-US" sz="1400" dirty="0"/>
              <a:t>Narrated by Dr. Lauren Navarro</a:t>
            </a:r>
          </a:p>
        </p:txBody>
      </p:sp>
      <p:pic>
        <p:nvPicPr>
          <p:cNvPr id="4" name="Picture 3" descr="Glasses on top of a book">
            <a:extLst>
              <a:ext uri="{FF2B5EF4-FFF2-40B4-BE49-F238E27FC236}">
                <a16:creationId xmlns:a16="http://schemas.microsoft.com/office/drawing/2014/main" id="{5DC6A515-27DD-4C5F-BCB7-23E9EED09540}"/>
              </a:ext>
            </a:extLst>
          </p:cNvPr>
          <p:cNvPicPr>
            <a:picLocks noChangeAspect="1"/>
          </p:cNvPicPr>
          <p:nvPr/>
        </p:nvPicPr>
        <p:blipFill rotWithShape="1">
          <a:blip r:embed="rId4"/>
          <a:srcRect t="19466" b="765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5" name="Audio Recording Aug 3, 2021 at 11:01:28 AM" descr="Audio Recording Aug 3, 2021 at 11:01:28 AM">
            <a:hlinkClick r:id="" action="ppaction://media"/>
            <a:extLst>
              <a:ext uri="{FF2B5EF4-FFF2-40B4-BE49-F238E27FC236}">
                <a16:creationId xmlns:a16="http://schemas.microsoft.com/office/drawing/2014/main" id="{E141375B-6C73-5F47-8FBF-DD4AFA7D3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5842" y="0"/>
            <a:ext cx="812800" cy="812800"/>
          </a:xfrm>
          <a:prstGeom prst="rect">
            <a:avLst/>
          </a:prstGeom>
        </p:spPr>
      </p:pic>
    </p:spTree>
    <p:extLst>
      <p:ext uri="{BB962C8B-B14F-4D97-AF65-F5344CB8AC3E}">
        <p14:creationId xmlns:p14="http://schemas.microsoft.com/office/powerpoint/2010/main" val="24396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E6A8CC-EF2D-7543-97D6-1DAE7F643E7E}"/>
              </a:ext>
            </a:extLst>
          </p:cNvPr>
          <p:cNvSpPr>
            <a:spLocks noGrp="1"/>
          </p:cNvSpPr>
          <p:nvPr>
            <p:ph type="title"/>
          </p:nvPr>
        </p:nvSpPr>
        <p:spPr>
          <a:xfrm>
            <a:off x="6096000" y="242888"/>
            <a:ext cx="5007429" cy="1582737"/>
          </a:xfrm>
        </p:spPr>
        <p:txBody>
          <a:bodyPr>
            <a:normAutofit/>
          </a:bodyPr>
          <a:lstStyle/>
          <a:p>
            <a:pPr algn="ctr">
              <a:lnSpc>
                <a:spcPct val="100000"/>
              </a:lnSpc>
            </a:pPr>
            <a:r>
              <a:rPr lang="en-US" sz="2400" dirty="0"/>
              <a:t>Step six: triple check for errors</a:t>
            </a:r>
          </a:p>
        </p:txBody>
      </p:sp>
      <p:pic>
        <p:nvPicPr>
          <p:cNvPr id="5" name="Content Placeholder 4" descr="A picture containing text, person, document&#10;&#10;Description automatically generated">
            <a:extLst>
              <a:ext uri="{FF2B5EF4-FFF2-40B4-BE49-F238E27FC236}">
                <a16:creationId xmlns:a16="http://schemas.microsoft.com/office/drawing/2014/main" id="{CE64A66A-0A9F-334B-9F69-DBEC6F95CD4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41417" r="864"/>
          <a:stretch/>
        </p:blipFill>
        <p:spPr>
          <a:xfrm>
            <a:off x="5" y="1"/>
            <a:ext cx="5472108"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9" name="Content Placeholder 8">
            <a:extLst>
              <a:ext uri="{FF2B5EF4-FFF2-40B4-BE49-F238E27FC236}">
                <a16:creationId xmlns:a16="http://schemas.microsoft.com/office/drawing/2014/main" id="{1C3ABE53-CEB4-4B15-991F-EBB4FD1902E4}"/>
              </a:ext>
            </a:extLst>
          </p:cNvPr>
          <p:cNvSpPr>
            <a:spLocks noGrp="1"/>
          </p:cNvSpPr>
          <p:nvPr>
            <p:ph idx="1"/>
          </p:nvPr>
        </p:nvSpPr>
        <p:spPr>
          <a:xfrm>
            <a:off x="6096000" y="1980088"/>
            <a:ext cx="5472108" cy="4107021"/>
          </a:xfrm>
        </p:spPr>
        <p:txBody>
          <a:bodyPr>
            <a:normAutofit/>
          </a:bodyPr>
          <a:lstStyle/>
          <a:p>
            <a:r>
              <a:rPr lang="en-US" dirty="0"/>
              <a:t>Spelling errors really jump out for readers. Make sure to run a spell-checker, but also keep an eye out for misused words. Unfortunately, though useful, spelling and grammar checkers do not catch every error! This is why reading aloud helps.</a:t>
            </a:r>
          </a:p>
          <a:p>
            <a:r>
              <a:rPr lang="en-US" dirty="0"/>
              <a:t>Check your style book (or handouts)—if your professor has assigned a handbook make sure that you refer to it for tips on format and usage.</a:t>
            </a:r>
          </a:p>
          <a:p>
            <a:r>
              <a:rPr lang="en-US" dirty="0"/>
              <a:t>Make sure there are no strange formatting errors or page breaks.</a:t>
            </a:r>
          </a:p>
          <a:p>
            <a:endParaRPr lang="en-US" dirty="0"/>
          </a:p>
          <a:p>
            <a:endParaRPr lang="en-US" dirty="0"/>
          </a:p>
          <a:p>
            <a:endParaRPr lang="en-US" dirty="0"/>
          </a:p>
        </p:txBody>
      </p:sp>
      <p:pic>
        <p:nvPicPr>
          <p:cNvPr id="6" name="Audio Recording Aug 3, 2021 at 11:37:18 AM" descr="Audio Recording Aug 3, 2021 at 11:37:18 AM">
            <a:hlinkClick r:id="" action="ppaction://media"/>
            <a:extLst>
              <a:ext uri="{FF2B5EF4-FFF2-40B4-BE49-F238E27FC236}">
                <a16:creationId xmlns:a16="http://schemas.microsoft.com/office/drawing/2014/main" id="{17FDF6B9-0C34-8742-9D3A-08F33E393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0916" y="14287"/>
            <a:ext cx="812800" cy="812800"/>
          </a:xfrm>
          <a:prstGeom prst="rect">
            <a:avLst/>
          </a:prstGeom>
        </p:spPr>
      </p:pic>
    </p:spTree>
    <p:extLst>
      <p:ext uri="{BB962C8B-B14F-4D97-AF65-F5344CB8AC3E}">
        <p14:creationId xmlns:p14="http://schemas.microsoft.com/office/powerpoint/2010/main" val="470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D3A8AF-5A14-6749-943E-431933E1B7E6}"/>
              </a:ext>
            </a:extLst>
          </p:cNvPr>
          <p:cNvSpPr>
            <a:spLocks noGrp="1"/>
          </p:cNvSpPr>
          <p:nvPr>
            <p:ph type="title"/>
          </p:nvPr>
        </p:nvSpPr>
        <p:spPr>
          <a:xfrm>
            <a:off x="5177859" y="609601"/>
            <a:ext cx="5683623" cy="1216024"/>
          </a:xfrm>
        </p:spPr>
        <p:txBody>
          <a:bodyPr>
            <a:normAutofit fontScale="90000"/>
          </a:bodyPr>
          <a:lstStyle/>
          <a:p>
            <a:r>
              <a:rPr lang="en-US" dirty="0"/>
              <a:t>Step seven: enlist a second reader (or more)!</a:t>
            </a:r>
          </a:p>
        </p:txBody>
      </p:sp>
      <p:pic>
        <p:nvPicPr>
          <p:cNvPr id="5" name="Content Placeholder 4" descr="Shape&#10;&#10;Description automatically generated">
            <a:extLst>
              <a:ext uri="{FF2B5EF4-FFF2-40B4-BE49-F238E27FC236}">
                <a16:creationId xmlns:a16="http://schemas.microsoft.com/office/drawing/2014/main" id="{D5760BA1-4650-4143-9007-75B9DA26811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9133" r="20385"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9" name="Content Placeholder 8">
            <a:extLst>
              <a:ext uri="{FF2B5EF4-FFF2-40B4-BE49-F238E27FC236}">
                <a16:creationId xmlns:a16="http://schemas.microsoft.com/office/drawing/2014/main" id="{D1CE0E0C-95F7-4146-8D7D-0B625DECCF1D}"/>
              </a:ext>
            </a:extLst>
          </p:cNvPr>
          <p:cNvSpPr>
            <a:spLocks noGrp="1"/>
          </p:cNvSpPr>
          <p:nvPr>
            <p:ph idx="1"/>
          </p:nvPr>
        </p:nvSpPr>
        <p:spPr>
          <a:xfrm>
            <a:off x="5177859" y="2147356"/>
            <a:ext cx="5683624" cy="4107021"/>
          </a:xfrm>
        </p:spPr>
        <p:txBody>
          <a:bodyPr>
            <a:normAutofit/>
          </a:bodyPr>
          <a:lstStyle/>
          <a:p>
            <a:r>
              <a:rPr lang="en-US" dirty="0"/>
              <a:t>A second reader can point out things that you may have missed! They may point out lapses in logic or holes in your argument.</a:t>
            </a:r>
          </a:p>
          <a:p>
            <a:r>
              <a:rPr lang="en-US" dirty="0"/>
              <a:t>Use your ENA peers as test readers! If your professor gives you the opportunity for peer or group work, take it.</a:t>
            </a:r>
          </a:p>
          <a:p>
            <a:r>
              <a:rPr lang="en-US" dirty="0"/>
              <a:t>If you need more feedback, you can ask friends, family, and your fellow students. You can also book a visit at the Writing Center!</a:t>
            </a:r>
          </a:p>
          <a:p>
            <a:r>
              <a:rPr lang="en-US" dirty="0"/>
              <a:t>Writing is tough! No good writer does it completely on their own. </a:t>
            </a:r>
          </a:p>
        </p:txBody>
      </p:sp>
      <p:pic>
        <p:nvPicPr>
          <p:cNvPr id="6" name="Audio Recording Aug 3, 2021 at 11:42:34 AM" descr="Audio Recording Aug 3, 2021 at 11:42:34 AM">
            <a:hlinkClick r:id="" action="ppaction://media"/>
            <a:extLst>
              <a:ext uri="{FF2B5EF4-FFF2-40B4-BE49-F238E27FC236}">
                <a16:creationId xmlns:a16="http://schemas.microsoft.com/office/drawing/2014/main" id="{6505BB98-3F74-6046-950E-A52A00EB0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5568" y="85724"/>
            <a:ext cx="812800" cy="812800"/>
          </a:xfrm>
          <a:prstGeom prst="rect">
            <a:avLst/>
          </a:prstGeom>
        </p:spPr>
      </p:pic>
    </p:spTree>
    <p:extLst>
      <p:ext uri="{BB962C8B-B14F-4D97-AF65-F5344CB8AC3E}">
        <p14:creationId xmlns:p14="http://schemas.microsoft.com/office/powerpoint/2010/main" val="543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2AC84-3416-B944-B95C-E259F6247129}"/>
              </a:ext>
            </a:extLst>
          </p:cNvPr>
          <p:cNvSpPr>
            <a:spLocks noGrp="1"/>
          </p:cNvSpPr>
          <p:nvPr>
            <p:ph type="title"/>
          </p:nvPr>
        </p:nvSpPr>
        <p:spPr>
          <a:xfrm>
            <a:off x="7166335" y="609601"/>
            <a:ext cx="3937094" cy="1216024"/>
          </a:xfrm>
        </p:spPr>
        <p:txBody>
          <a:bodyPr vert="horz" lIns="91440" tIns="45720" rIns="91440" bIns="45720" rtlCol="0">
            <a:noAutofit/>
          </a:bodyPr>
          <a:lstStyle/>
          <a:p>
            <a:pPr algn="ctr">
              <a:lnSpc>
                <a:spcPct val="100000"/>
              </a:lnSpc>
            </a:pPr>
            <a:r>
              <a:rPr lang="en-US" sz="3200" dirty="0"/>
              <a:t>In conclusion</a:t>
            </a:r>
          </a:p>
        </p:txBody>
      </p:sp>
      <p:pic>
        <p:nvPicPr>
          <p:cNvPr id="23" name="Content Placeholder 22" descr="A picture containing sky, grass, outdoor, nature&#10;&#10;Description automatically generated">
            <a:extLst>
              <a:ext uri="{FF2B5EF4-FFF2-40B4-BE49-F238E27FC236}">
                <a16:creationId xmlns:a16="http://schemas.microsoft.com/office/drawing/2014/main" id="{337FB84C-B4FE-6549-97ED-7A7F5F6A4CD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787" r="15719" b="-2"/>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66" name="Content Placeholder 65">
            <a:extLst>
              <a:ext uri="{FF2B5EF4-FFF2-40B4-BE49-F238E27FC236}">
                <a16:creationId xmlns:a16="http://schemas.microsoft.com/office/drawing/2014/main" id="{41E4BB8A-A837-498E-99C1-085BF13287C4}"/>
              </a:ext>
            </a:extLst>
          </p:cNvPr>
          <p:cNvSpPr>
            <a:spLocks noGrp="1"/>
          </p:cNvSpPr>
          <p:nvPr>
            <p:ph idx="1"/>
          </p:nvPr>
        </p:nvSpPr>
        <p:spPr>
          <a:xfrm>
            <a:off x="7377112" y="2288302"/>
            <a:ext cx="3885061" cy="4107021"/>
          </a:xfrm>
        </p:spPr>
        <p:txBody>
          <a:bodyPr>
            <a:normAutofit/>
          </a:bodyPr>
          <a:lstStyle/>
          <a:p>
            <a:pPr marL="0" indent="0">
              <a:buNone/>
            </a:pPr>
            <a:r>
              <a:rPr lang="en-US" sz="2600" dirty="0"/>
              <a:t>Writing is a long and winding road. </a:t>
            </a:r>
          </a:p>
          <a:p>
            <a:pPr marL="0" indent="0">
              <a:buNone/>
            </a:pPr>
            <a:r>
              <a:rPr lang="en-US" sz="2600" dirty="0"/>
              <a:t>There are many stops on the journey to a finished paper.</a:t>
            </a:r>
          </a:p>
          <a:p>
            <a:pPr marL="0" indent="0">
              <a:buNone/>
            </a:pPr>
            <a:r>
              <a:rPr lang="en-US" sz="2600" dirty="0"/>
              <a:t>Learning to revise and edit your work is key to improving as a writer!</a:t>
            </a:r>
          </a:p>
        </p:txBody>
      </p:sp>
      <p:pic>
        <p:nvPicPr>
          <p:cNvPr id="27" name="Audio Recording Aug 3, 2021 at 11:46:04 AM" descr="Audio Recording Aug 3, 2021 at 11:46:04 AM">
            <a:hlinkClick r:id="" action="ppaction://media"/>
            <a:extLst>
              <a:ext uri="{FF2B5EF4-FFF2-40B4-BE49-F238E27FC236}">
                <a16:creationId xmlns:a16="http://schemas.microsoft.com/office/drawing/2014/main" id="{4681C4B9-80D1-9D4A-883F-7E3315B5A2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2173" y="-1"/>
            <a:ext cx="812800" cy="812800"/>
          </a:xfrm>
          <a:prstGeom prst="rect">
            <a:avLst/>
          </a:prstGeom>
        </p:spPr>
      </p:pic>
    </p:spTree>
    <p:extLst>
      <p:ext uri="{BB962C8B-B14F-4D97-AF65-F5344CB8AC3E}">
        <p14:creationId xmlns:p14="http://schemas.microsoft.com/office/powerpoint/2010/main" val="38378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5A6781-AADF-3E4B-8B3D-E9896EACDE78}"/>
              </a:ext>
            </a:extLst>
          </p:cNvPr>
          <p:cNvSpPr>
            <a:spLocks noGrp="1"/>
          </p:cNvSpPr>
          <p:nvPr>
            <p:ph type="title"/>
          </p:nvPr>
        </p:nvSpPr>
        <p:spPr>
          <a:xfrm>
            <a:off x="1050879" y="609601"/>
            <a:ext cx="9810604" cy="1216024"/>
          </a:xfrm>
        </p:spPr>
        <p:txBody>
          <a:bodyPr>
            <a:normAutofit/>
          </a:bodyPr>
          <a:lstStyle/>
          <a:p>
            <a:r>
              <a:rPr lang="en-US" dirty="0"/>
              <a:t>Works cited</a:t>
            </a:r>
          </a:p>
        </p:txBody>
      </p:sp>
      <p:sp>
        <p:nvSpPr>
          <p:cNvPr id="23" name="Content Placeholder 22">
            <a:extLst>
              <a:ext uri="{FF2B5EF4-FFF2-40B4-BE49-F238E27FC236}">
                <a16:creationId xmlns:a16="http://schemas.microsoft.com/office/drawing/2014/main" id="{2F0102EA-DC7B-4641-BCFC-9E9F0612EB5F}"/>
              </a:ext>
            </a:extLst>
          </p:cNvPr>
          <p:cNvSpPr>
            <a:spLocks noGrp="1"/>
          </p:cNvSpPr>
          <p:nvPr>
            <p:ph idx="1"/>
          </p:nvPr>
        </p:nvSpPr>
        <p:spPr>
          <a:xfrm>
            <a:off x="414339" y="2296161"/>
            <a:ext cx="6315074" cy="3846012"/>
          </a:xfrm>
        </p:spPr>
        <p:txBody>
          <a:bodyPr>
            <a:normAutofit lnSpcReduction="10000"/>
          </a:bodyPr>
          <a:lstStyle/>
          <a:p>
            <a:pPr marL="457200" indent="-457200">
              <a:buFont typeface="+mj-lt"/>
              <a:buAutoNum type="arabicParenR"/>
            </a:pPr>
            <a:r>
              <a:rPr lang="en-US" dirty="0"/>
              <a:t>Cohen, Sage. “Customize Your Self-Editing 	Approach.” </a:t>
            </a:r>
            <a:r>
              <a:rPr lang="en-US" i="1" dirty="0"/>
              <a:t>Writer’s Digest</a:t>
            </a:r>
            <a:r>
              <a:rPr lang="en-US" dirty="0"/>
              <a:t>, Sept. 2012, pp. 	56–57, </a:t>
            </a:r>
            <a:r>
              <a:rPr lang="en-US" dirty="0" err="1"/>
              <a:t>writersdigestshop.com</a:t>
            </a:r>
            <a:r>
              <a:rPr lang="en-US" dirty="0"/>
              <a:t>/products/writers-	digest-september-2012-pdf. Accessed 1 August 	2021.</a:t>
            </a:r>
          </a:p>
          <a:p>
            <a:pPr marL="457200" indent="-457200">
              <a:buFont typeface="+mj-lt"/>
              <a:buAutoNum type="arabicParenR"/>
            </a:pPr>
            <a:r>
              <a:rPr lang="en-US" dirty="0"/>
              <a:t>Fry, Don. “7 Steps to a </a:t>
            </a:r>
            <a:r>
              <a:rPr lang="en-US" dirty="0" err="1"/>
              <a:t>Fullproof</a:t>
            </a:r>
            <a:r>
              <a:rPr lang="en-US" dirty="0"/>
              <a:t> Revision.” </a:t>
            </a:r>
            <a:r>
              <a:rPr lang="en-US" i="1" dirty="0"/>
              <a:t>Writer’s 	Digest</a:t>
            </a:r>
            <a:r>
              <a:rPr lang="en-US" dirty="0"/>
              <a:t>, Sept. 2012, pp. 52–55, 	</a:t>
            </a:r>
            <a:r>
              <a:rPr lang="en-US" dirty="0" err="1"/>
              <a:t>writersdigestshop.com</a:t>
            </a:r>
            <a:r>
              <a:rPr lang="en-US" dirty="0"/>
              <a:t>/products/writers-digest-	september-2012-pdf. Accessed 1 August 2021.</a:t>
            </a:r>
          </a:p>
          <a:p>
            <a:pPr marL="0" indent="0">
              <a:buNone/>
            </a:pPr>
            <a:endParaRPr lang="en-US" dirty="0"/>
          </a:p>
          <a:p>
            <a:pPr marL="0" indent="0">
              <a:buNone/>
            </a:pPr>
            <a:r>
              <a:rPr lang="en-US" sz="1500" dirty="0"/>
              <a:t>*This presentation was compiled and narrated by Dr. Lauren Navarro in collaboration with Dr. Suzanne </a:t>
            </a:r>
            <a:r>
              <a:rPr lang="en-US" sz="1500" dirty="0" err="1"/>
              <a:t>Uzzilia</a:t>
            </a:r>
            <a:r>
              <a:rPr lang="en-US" sz="1500" dirty="0"/>
              <a:t>.</a:t>
            </a:r>
          </a:p>
        </p:txBody>
      </p:sp>
      <p:pic>
        <p:nvPicPr>
          <p:cNvPr id="8" name="Content Placeholder 7" descr="A blue sign with white text&#10;&#10;Description automatically generated with medium confidence">
            <a:extLst>
              <a:ext uri="{FF2B5EF4-FFF2-40B4-BE49-F238E27FC236}">
                <a16:creationId xmlns:a16="http://schemas.microsoft.com/office/drawing/2014/main" id="{EAC2FB00-E9D5-984B-83E4-F94522CE0BC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5003" r="-2" b="-2"/>
          <a:stretch/>
        </p:blipFill>
        <p:spPr>
          <a:xfrm>
            <a:off x="7394858" y="1978172"/>
            <a:ext cx="2899641" cy="3846011"/>
          </a:xfrm>
          <a:prstGeom prst="rect">
            <a:avLst/>
          </a:prstGeom>
        </p:spPr>
      </p:pic>
      <p:sp>
        <p:nvSpPr>
          <p:cNvPr id="41" name="Freeform: Shape 40">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Recording Aug 3, 2021 at 11:47:36 AM" descr="Audio Recording Aug 3, 2021 at 11:47:36 AM">
            <a:hlinkClick r:id="" action="ppaction://media"/>
            <a:extLst>
              <a:ext uri="{FF2B5EF4-FFF2-40B4-BE49-F238E27FC236}">
                <a16:creationId xmlns:a16="http://schemas.microsoft.com/office/drawing/2014/main" id="{B8D5BDC6-C367-0F45-BA31-C51EE3D4C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1649" y="-1"/>
            <a:ext cx="812800" cy="812800"/>
          </a:xfrm>
          <a:prstGeom prst="rect">
            <a:avLst/>
          </a:prstGeom>
        </p:spPr>
      </p:pic>
    </p:spTree>
    <p:extLst>
      <p:ext uri="{BB962C8B-B14F-4D97-AF65-F5344CB8AC3E}">
        <p14:creationId xmlns:p14="http://schemas.microsoft.com/office/powerpoint/2010/main" val="11046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3EC585-BD4D-1142-A0B7-B73563C084F7}"/>
              </a:ext>
            </a:extLst>
          </p:cNvPr>
          <p:cNvSpPr>
            <a:spLocks noGrp="1"/>
          </p:cNvSpPr>
          <p:nvPr>
            <p:ph type="title"/>
          </p:nvPr>
        </p:nvSpPr>
        <p:spPr>
          <a:xfrm>
            <a:off x="1036591" y="63659"/>
            <a:ext cx="4476464" cy="1216024"/>
          </a:xfrm>
        </p:spPr>
        <p:txBody>
          <a:bodyPr>
            <a:normAutofit/>
          </a:bodyPr>
          <a:lstStyle/>
          <a:p>
            <a:r>
              <a:rPr lang="en-US" dirty="0"/>
              <a:t>Why revise?</a:t>
            </a:r>
          </a:p>
        </p:txBody>
      </p:sp>
      <p:sp>
        <p:nvSpPr>
          <p:cNvPr id="9" name="Content Placeholder 8">
            <a:extLst>
              <a:ext uri="{FF2B5EF4-FFF2-40B4-BE49-F238E27FC236}">
                <a16:creationId xmlns:a16="http://schemas.microsoft.com/office/drawing/2014/main" id="{58562F32-B930-4194-9D48-D1526D7376A7}"/>
              </a:ext>
            </a:extLst>
          </p:cNvPr>
          <p:cNvSpPr>
            <a:spLocks noGrp="1"/>
          </p:cNvSpPr>
          <p:nvPr>
            <p:ph idx="1"/>
          </p:nvPr>
        </p:nvSpPr>
        <p:spPr>
          <a:xfrm>
            <a:off x="419808" y="1279683"/>
            <a:ext cx="4352217" cy="5335430"/>
          </a:xfrm>
        </p:spPr>
        <p:txBody>
          <a:bodyPr>
            <a:normAutofit/>
          </a:bodyPr>
          <a:lstStyle/>
          <a:p>
            <a:r>
              <a:rPr lang="en-US" dirty="0"/>
              <a:t>Revision and editing can transform an average first draft into an exceptional final paper. </a:t>
            </a:r>
          </a:p>
          <a:p>
            <a:r>
              <a:rPr lang="en-US" dirty="0"/>
              <a:t>We learn from self-evaluation.  When you take a step back to re-envision a piece of writing, it helps you to identify patterns and learn about the craft of writing. </a:t>
            </a:r>
          </a:p>
          <a:p>
            <a:r>
              <a:rPr lang="en-US" dirty="0"/>
              <a:t>The more you revise, the better you become at writing. When you revise, you preview your work on behalf of your future reader. By doing so, you will get better at writing for a variety of audiences.</a:t>
            </a:r>
          </a:p>
          <a:p>
            <a:r>
              <a:rPr lang="en-US" dirty="0"/>
              <a:t>To get a better grade. 😋</a:t>
            </a:r>
          </a:p>
          <a:p>
            <a:endParaRPr lang="en-US" dirty="0"/>
          </a:p>
        </p:txBody>
      </p:sp>
      <p:pic>
        <p:nvPicPr>
          <p:cNvPr id="5" name="Content Placeholder 4" descr="Shape&#10;&#10;Description automatically generated">
            <a:extLst>
              <a:ext uri="{FF2B5EF4-FFF2-40B4-BE49-F238E27FC236}">
                <a16:creationId xmlns:a16="http://schemas.microsoft.com/office/drawing/2014/main" id="{F1B81012-49BB-7D4A-9A67-E9C14D473FB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006" r="17804" b="1"/>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pic>
        <p:nvPicPr>
          <p:cNvPr id="6" name="Audio Recording Aug 3, 2021 at 11:04:27 AM" descr="Audio Recording Aug 3, 2021 at 11:04:27 AM">
            <a:hlinkClick r:id="" action="ppaction://media"/>
            <a:extLst>
              <a:ext uri="{FF2B5EF4-FFF2-40B4-BE49-F238E27FC236}">
                <a16:creationId xmlns:a16="http://schemas.microsoft.com/office/drawing/2014/main" id="{8D7D8A3F-FC2D-8D48-980E-45DAA13BFF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07408" y="63658"/>
            <a:ext cx="812800" cy="812800"/>
          </a:xfrm>
          <a:prstGeom prst="rect">
            <a:avLst/>
          </a:prstGeom>
        </p:spPr>
      </p:pic>
    </p:spTree>
    <p:extLst>
      <p:ext uri="{BB962C8B-B14F-4D97-AF65-F5344CB8AC3E}">
        <p14:creationId xmlns:p14="http://schemas.microsoft.com/office/powerpoint/2010/main" val="20408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2B374-9CEB-664F-8985-34DBC2FA1CC2}"/>
              </a:ext>
            </a:extLst>
          </p:cNvPr>
          <p:cNvSpPr>
            <a:spLocks noGrp="1"/>
          </p:cNvSpPr>
          <p:nvPr>
            <p:ph type="title"/>
          </p:nvPr>
        </p:nvSpPr>
        <p:spPr>
          <a:xfrm>
            <a:off x="4683761" y="609601"/>
            <a:ext cx="6177722" cy="1216024"/>
          </a:xfrm>
        </p:spPr>
        <p:txBody>
          <a:bodyPr>
            <a:normAutofit/>
          </a:bodyPr>
          <a:lstStyle/>
          <a:p>
            <a:r>
              <a:rPr lang="en-US" dirty="0"/>
              <a:t>Customize your self-editing approach</a:t>
            </a:r>
          </a:p>
        </p:txBody>
      </p:sp>
      <p:sp>
        <p:nvSpPr>
          <p:cNvPr id="32" name="Freeform: Shape 31">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device, gauge&#10;&#10;Description automatically generated">
            <a:extLst>
              <a:ext uri="{FF2B5EF4-FFF2-40B4-BE49-F238E27FC236}">
                <a16:creationId xmlns:a16="http://schemas.microsoft.com/office/drawing/2014/main" id="{9E5103A5-3C8D-DF4A-BF7A-06832F240F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4404" y="1965232"/>
            <a:ext cx="3391756" cy="3266135"/>
          </a:xfrm>
          <a:prstGeom prst="rect">
            <a:avLst/>
          </a:prstGeom>
        </p:spPr>
      </p:pic>
      <p:sp>
        <p:nvSpPr>
          <p:cNvPr id="9" name="Content Placeholder 8">
            <a:extLst>
              <a:ext uri="{FF2B5EF4-FFF2-40B4-BE49-F238E27FC236}">
                <a16:creationId xmlns:a16="http://schemas.microsoft.com/office/drawing/2014/main" id="{075FBAD5-4E03-46FC-B799-6456020BA1A5}"/>
              </a:ext>
            </a:extLst>
          </p:cNvPr>
          <p:cNvSpPr>
            <a:spLocks noGrp="1"/>
          </p:cNvSpPr>
          <p:nvPr>
            <p:ph idx="1"/>
          </p:nvPr>
        </p:nvSpPr>
        <p:spPr>
          <a:xfrm>
            <a:off x="4500563" y="3771900"/>
            <a:ext cx="7172324" cy="2255758"/>
          </a:xfrm>
          <a:solidFill>
            <a:srgbClr val="76D6FF"/>
          </a:solidFill>
        </p:spPr>
        <p:txBody>
          <a:bodyPr>
            <a:normAutofit/>
          </a:bodyPr>
          <a:lstStyle/>
          <a:p>
            <a:r>
              <a:rPr lang="en-US" dirty="0"/>
              <a:t>Use a user-friendly editing tool</a:t>
            </a:r>
          </a:p>
          <a:p>
            <a:r>
              <a:rPr lang="en-US" dirty="0"/>
              <a:t>Remember to give your work time to “rest”</a:t>
            </a:r>
          </a:p>
          <a:p>
            <a:r>
              <a:rPr lang="en-US" dirty="0"/>
              <a:t>Aim for proficient, not perfect</a:t>
            </a:r>
          </a:p>
          <a:p>
            <a:r>
              <a:rPr lang="en-US" dirty="0"/>
              <a:t>Know when to hit send!¹</a:t>
            </a:r>
          </a:p>
          <a:p>
            <a:pPr marL="0" indent="0">
              <a:buNone/>
            </a:pPr>
            <a:r>
              <a:rPr lang="en-US" sz="1200" dirty="0"/>
              <a:t>*Portions of this were modified from “Customize Your Self-Editing 	Approach” by Sage Cohen—</a:t>
            </a:r>
            <a:r>
              <a:rPr lang="en-US" sz="1200" i="1" dirty="0"/>
              <a:t>Writer’s Digest</a:t>
            </a:r>
          </a:p>
          <a:p>
            <a:pPr marL="0" indent="0">
              <a:buNone/>
            </a:pPr>
            <a:endParaRPr lang="en-US" dirty="0"/>
          </a:p>
        </p:txBody>
      </p:sp>
      <p:sp>
        <p:nvSpPr>
          <p:cNvPr id="34" name="Freeform: Shape 33">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A03392-1C7C-E948-B5E0-EAF2961E0B3D}"/>
              </a:ext>
            </a:extLst>
          </p:cNvPr>
          <p:cNvSpPr txBox="1"/>
          <p:nvPr/>
        </p:nvSpPr>
        <p:spPr>
          <a:xfrm>
            <a:off x="4500563" y="1997862"/>
            <a:ext cx="7172325" cy="1600438"/>
          </a:xfrm>
          <a:prstGeom prst="rect">
            <a:avLst/>
          </a:prstGeom>
          <a:solidFill>
            <a:srgbClr val="76D6FF"/>
          </a:solidFill>
        </p:spPr>
        <p:txBody>
          <a:bodyPr wrap="square" rtlCol="0">
            <a:spAutoFit/>
          </a:bodyPr>
          <a:lstStyle/>
          <a:p>
            <a:r>
              <a:rPr lang="en-US" sz="2000" dirty="0"/>
              <a:t>Revision is a process that it takes some time to get comfortable with. The best way to do this is trial and error. By trying out different strategies, you can find out what works best for you. Here are some tips:</a:t>
            </a:r>
          </a:p>
          <a:p>
            <a:endParaRPr lang="en-US" dirty="0"/>
          </a:p>
        </p:txBody>
      </p:sp>
      <p:pic>
        <p:nvPicPr>
          <p:cNvPr id="8" name="Audio Recording Aug 3, 2021 at 11:16:40 AM" descr="Audio Recording Aug 3, 2021 at 11:16:40 AM">
            <a:hlinkClick r:id="" action="ppaction://media"/>
            <a:extLst>
              <a:ext uri="{FF2B5EF4-FFF2-40B4-BE49-F238E27FC236}">
                <a16:creationId xmlns:a16="http://schemas.microsoft.com/office/drawing/2014/main" id="{B0D88D4F-E37C-CE44-BB5C-397584966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6487" y="57183"/>
            <a:ext cx="812800" cy="812800"/>
          </a:xfrm>
          <a:prstGeom prst="rect">
            <a:avLst/>
          </a:prstGeom>
        </p:spPr>
      </p:pic>
    </p:spTree>
    <p:extLst>
      <p:ext uri="{BB962C8B-B14F-4D97-AF65-F5344CB8AC3E}">
        <p14:creationId xmlns:p14="http://schemas.microsoft.com/office/powerpoint/2010/main" val="23846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ACC3E-0FD8-0244-A93E-FB6149AE7A38}"/>
              </a:ext>
            </a:extLst>
          </p:cNvPr>
          <p:cNvSpPr>
            <a:spLocks noGrp="1"/>
          </p:cNvSpPr>
          <p:nvPr>
            <p:ph type="title"/>
          </p:nvPr>
        </p:nvSpPr>
        <p:spPr>
          <a:xfrm>
            <a:off x="5177859" y="609601"/>
            <a:ext cx="5683623" cy="1216024"/>
          </a:xfrm>
        </p:spPr>
        <p:txBody>
          <a:bodyPr>
            <a:normAutofit/>
          </a:bodyPr>
          <a:lstStyle/>
          <a:p>
            <a:r>
              <a:rPr lang="en-US" dirty="0"/>
              <a:t>Seven steps to a foolproof revision  </a:t>
            </a:r>
          </a:p>
        </p:txBody>
      </p:sp>
      <p:pic>
        <p:nvPicPr>
          <p:cNvPr id="5" name="Content Placeholder 4" descr="A picture containing colorful&#10;&#10;Description automatically generated">
            <a:extLst>
              <a:ext uri="{FF2B5EF4-FFF2-40B4-BE49-F238E27FC236}">
                <a16:creationId xmlns:a16="http://schemas.microsoft.com/office/drawing/2014/main" id="{8FD26D76-7371-644B-A342-193F19BE475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01"/>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9" name="Content Placeholder 8">
            <a:extLst>
              <a:ext uri="{FF2B5EF4-FFF2-40B4-BE49-F238E27FC236}">
                <a16:creationId xmlns:a16="http://schemas.microsoft.com/office/drawing/2014/main" id="{8137E395-A51D-421E-8089-9B19AD274361}"/>
              </a:ext>
            </a:extLst>
          </p:cNvPr>
          <p:cNvSpPr>
            <a:spLocks noGrp="1"/>
          </p:cNvSpPr>
          <p:nvPr>
            <p:ph idx="1"/>
          </p:nvPr>
        </p:nvSpPr>
        <p:spPr>
          <a:xfrm>
            <a:off x="5177859" y="2130425"/>
            <a:ext cx="5683624" cy="3651249"/>
          </a:xfrm>
        </p:spPr>
        <p:txBody>
          <a:bodyPr>
            <a:normAutofit/>
          </a:bodyPr>
          <a:lstStyle/>
          <a:p>
            <a:r>
              <a:rPr lang="en-US" sz="2400" dirty="0"/>
              <a:t>Complete your draft. </a:t>
            </a:r>
            <a:r>
              <a:rPr lang="en-US" sz="2400" i="1" dirty="0"/>
              <a:t>Then</a:t>
            </a:r>
            <a:r>
              <a:rPr lang="en-US" sz="2400" dirty="0"/>
              <a:t> Revise.</a:t>
            </a:r>
          </a:p>
          <a:p>
            <a:r>
              <a:rPr lang="en-US" sz="2400" dirty="0"/>
              <a:t>Kill your darlings.</a:t>
            </a:r>
          </a:p>
          <a:p>
            <a:r>
              <a:rPr lang="en-US" sz="2400" dirty="0"/>
              <a:t>Read your work aloud.</a:t>
            </a:r>
          </a:p>
          <a:p>
            <a:r>
              <a:rPr lang="en-US" sz="2400" dirty="0"/>
              <a:t>Revisit your sentences.</a:t>
            </a:r>
          </a:p>
          <a:p>
            <a:r>
              <a:rPr lang="en-US" sz="2400" dirty="0"/>
              <a:t>Reexamine your conclusion.</a:t>
            </a:r>
          </a:p>
          <a:p>
            <a:r>
              <a:rPr lang="en-US" sz="2400" dirty="0"/>
              <a:t>Check for errors.</a:t>
            </a:r>
          </a:p>
          <a:p>
            <a:r>
              <a:rPr lang="en-US" sz="2400" dirty="0"/>
              <a:t>Enlist a second reader (or more)!²</a:t>
            </a:r>
          </a:p>
          <a:p>
            <a:endParaRPr lang="en-US" dirty="0"/>
          </a:p>
        </p:txBody>
      </p:sp>
      <p:sp>
        <p:nvSpPr>
          <p:cNvPr id="7" name="TextBox 6">
            <a:extLst>
              <a:ext uri="{FF2B5EF4-FFF2-40B4-BE49-F238E27FC236}">
                <a16:creationId xmlns:a16="http://schemas.microsoft.com/office/drawing/2014/main" id="{72BCA147-EE26-434C-86D9-4903DA89F3F9}"/>
              </a:ext>
            </a:extLst>
          </p:cNvPr>
          <p:cNvSpPr txBox="1"/>
          <p:nvPr/>
        </p:nvSpPr>
        <p:spPr>
          <a:xfrm>
            <a:off x="5177859" y="6086475"/>
            <a:ext cx="6000750" cy="461665"/>
          </a:xfrm>
          <a:prstGeom prst="rect">
            <a:avLst/>
          </a:prstGeom>
          <a:noFill/>
        </p:spPr>
        <p:txBody>
          <a:bodyPr wrap="square" rtlCol="0">
            <a:spAutoFit/>
          </a:bodyPr>
          <a:lstStyle/>
          <a:p>
            <a:r>
              <a:rPr lang="en-US" sz="1200" dirty="0"/>
              <a:t>*Portions of this presentation were modified from “7 Steps to a Foolproof Revision” by Don Fry—</a:t>
            </a:r>
            <a:r>
              <a:rPr lang="en-US" sz="1200" i="1" dirty="0"/>
              <a:t>Writer’s Digest</a:t>
            </a:r>
          </a:p>
        </p:txBody>
      </p:sp>
      <p:pic>
        <p:nvPicPr>
          <p:cNvPr id="8" name="Audio Recording Aug 3, 2021 at 11:19:30 AM" descr="Audio Recording Aug 3, 2021 at 11:19:30 AM">
            <a:hlinkClick r:id="" action="ppaction://media"/>
            <a:extLst>
              <a:ext uri="{FF2B5EF4-FFF2-40B4-BE49-F238E27FC236}">
                <a16:creationId xmlns:a16="http://schemas.microsoft.com/office/drawing/2014/main" id="{A39730F0-845F-9B48-A1E8-F47748810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6488" y="307955"/>
            <a:ext cx="812800" cy="812800"/>
          </a:xfrm>
          <a:prstGeom prst="rect">
            <a:avLst/>
          </a:prstGeom>
        </p:spPr>
      </p:pic>
      <p:pic>
        <p:nvPicPr>
          <p:cNvPr id="11" name="Audio Recording Aug 3, 2021 at 11:20:31 AM" descr="Audio Recording Aug 3, 2021 at 11:20:31 AM">
            <a:hlinkClick r:id="" action="ppaction://media"/>
            <a:extLst>
              <a:ext uri="{FF2B5EF4-FFF2-40B4-BE49-F238E27FC236}">
                <a16:creationId xmlns:a16="http://schemas.microsoft.com/office/drawing/2014/main" id="{842A2926-09DC-CD49-9AB6-D05D8C8B838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66488" y="307954"/>
            <a:ext cx="812800" cy="812800"/>
          </a:xfrm>
          <a:prstGeom prst="rect">
            <a:avLst/>
          </a:prstGeom>
        </p:spPr>
      </p:pic>
    </p:spTree>
    <p:extLst>
      <p:ext uri="{BB962C8B-B14F-4D97-AF65-F5344CB8AC3E}">
        <p14:creationId xmlns:p14="http://schemas.microsoft.com/office/powerpoint/2010/main" val="32465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08A91C-3F83-2C4F-9C81-888E13DAB9F1}"/>
              </a:ext>
            </a:extLst>
          </p:cNvPr>
          <p:cNvSpPr>
            <a:spLocks noGrp="1"/>
          </p:cNvSpPr>
          <p:nvPr>
            <p:ph type="title"/>
          </p:nvPr>
        </p:nvSpPr>
        <p:spPr>
          <a:xfrm>
            <a:off x="193629" y="193410"/>
            <a:ext cx="9810604" cy="1216024"/>
          </a:xfrm>
        </p:spPr>
        <p:txBody>
          <a:bodyPr>
            <a:normAutofit/>
          </a:bodyPr>
          <a:lstStyle/>
          <a:p>
            <a:r>
              <a:rPr lang="en-US" dirty="0"/>
              <a:t>Step one: Complete your draft, </a:t>
            </a:r>
            <a:r>
              <a:rPr lang="en-US" i="1" dirty="0"/>
              <a:t>Then </a:t>
            </a:r>
            <a:r>
              <a:rPr lang="en-US" dirty="0"/>
              <a:t>revise </a:t>
            </a:r>
          </a:p>
        </p:txBody>
      </p:sp>
      <p:sp>
        <p:nvSpPr>
          <p:cNvPr id="9" name="Content Placeholder 8">
            <a:extLst>
              <a:ext uri="{FF2B5EF4-FFF2-40B4-BE49-F238E27FC236}">
                <a16:creationId xmlns:a16="http://schemas.microsoft.com/office/drawing/2014/main" id="{1A860CAD-63A0-4993-95C5-D2D91471DB0B}"/>
              </a:ext>
            </a:extLst>
          </p:cNvPr>
          <p:cNvSpPr>
            <a:spLocks noGrp="1"/>
          </p:cNvSpPr>
          <p:nvPr>
            <p:ph idx="1"/>
          </p:nvPr>
        </p:nvSpPr>
        <p:spPr>
          <a:xfrm>
            <a:off x="328613" y="2171582"/>
            <a:ext cx="6229350" cy="4147502"/>
          </a:xfrm>
        </p:spPr>
        <p:txBody>
          <a:bodyPr>
            <a:normAutofit/>
          </a:bodyPr>
          <a:lstStyle/>
          <a:p>
            <a:r>
              <a:rPr lang="en-US" dirty="0"/>
              <a:t>You can revise various pieces of your draft as you go along (especially if your professor asks you to write in stages). However, always remember to revisit your completed draft!</a:t>
            </a:r>
          </a:p>
          <a:p>
            <a:r>
              <a:rPr lang="en-US" dirty="0"/>
              <a:t>Often, you will finish more quickly if you draft the entire piece first. Revisiting the same sentence or paragraph repeatedly can slow down your progress. </a:t>
            </a:r>
          </a:p>
          <a:p>
            <a:r>
              <a:rPr lang="en-US" dirty="0"/>
              <a:t>Looking at the completed draft enables you to see how each part fits together. </a:t>
            </a:r>
          </a:p>
          <a:p>
            <a:r>
              <a:rPr lang="en-US" dirty="0"/>
              <a:t>When you revise, go from big to small—first, look at the big picture, then at each paragraph, and last, at sentence-level issues.  </a:t>
            </a:r>
          </a:p>
          <a:p>
            <a:endParaRPr lang="en-US" dirty="0"/>
          </a:p>
        </p:txBody>
      </p:sp>
      <p:pic>
        <p:nvPicPr>
          <p:cNvPr id="5" name="Content Placeholder 4" descr="Text, letter&#10;&#10;Description automatically generated">
            <a:extLst>
              <a:ext uri="{FF2B5EF4-FFF2-40B4-BE49-F238E27FC236}">
                <a16:creationId xmlns:a16="http://schemas.microsoft.com/office/drawing/2014/main" id="{A02A68DA-A5EE-0B44-A61B-792EB618DA1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35" r="1" b="1112"/>
          <a:stretch/>
        </p:blipFill>
        <p:spPr>
          <a:xfrm>
            <a:off x="7347968" y="2017445"/>
            <a:ext cx="3946489" cy="3846011"/>
          </a:xfrm>
          <a:prstGeom prst="rect">
            <a:avLst/>
          </a:prstGeom>
        </p:spPr>
      </p:pic>
      <p:sp>
        <p:nvSpPr>
          <p:cNvPr id="23" name="Freeform: Shape 2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Recording Aug 3, 2021 at 11:24:59 AM" descr="Audio Recording Aug 3, 2021 at 11:24:59 AM">
            <a:hlinkClick r:id="" action="ppaction://media"/>
            <a:extLst>
              <a:ext uri="{FF2B5EF4-FFF2-40B4-BE49-F238E27FC236}">
                <a16:creationId xmlns:a16="http://schemas.microsoft.com/office/drawing/2014/main" id="{D9E67CB2-AA95-2646-8787-DEA7847EFC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599" y="0"/>
            <a:ext cx="812800" cy="812800"/>
          </a:xfrm>
          <a:prstGeom prst="rect">
            <a:avLst/>
          </a:prstGeom>
        </p:spPr>
      </p:pic>
    </p:spTree>
    <p:extLst>
      <p:ext uri="{BB962C8B-B14F-4D97-AF65-F5344CB8AC3E}">
        <p14:creationId xmlns:p14="http://schemas.microsoft.com/office/powerpoint/2010/main" val="158023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AE5962-CECB-9F4E-BF0C-E47A3A703EA6}"/>
              </a:ext>
            </a:extLst>
          </p:cNvPr>
          <p:cNvSpPr>
            <a:spLocks noGrp="1"/>
          </p:cNvSpPr>
          <p:nvPr>
            <p:ph type="title"/>
          </p:nvPr>
        </p:nvSpPr>
        <p:spPr>
          <a:xfrm>
            <a:off x="407941" y="107815"/>
            <a:ext cx="9810604" cy="1216024"/>
          </a:xfrm>
        </p:spPr>
        <p:txBody>
          <a:bodyPr>
            <a:normAutofit/>
          </a:bodyPr>
          <a:lstStyle/>
          <a:p>
            <a:r>
              <a:rPr lang="en-US" dirty="0"/>
              <a:t>Step two: Kill your darlings</a:t>
            </a:r>
          </a:p>
        </p:txBody>
      </p:sp>
      <p:sp>
        <p:nvSpPr>
          <p:cNvPr id="9" name="Content Placeholder 8">
            <a:extLst>
              <a:ext uri="{FF2B5EF4-FFF2-40B4-BE49-F238E27FC236}">
                <a16:creationId xmlns:a16="http://schemas.microsoft.com/office/drawing/2014/main" id="{DF68C495-5F62-4A8F-BC8C-9EBC9075D9B5}"/>
              </a:ext>
            </a:extLst>
          </p:cNvPr>
          <p:cNvSpPr>
            <a:spLocks noGrp="1"/>
          </p:cNvSpPr>
          <p:nvPr>
            <p:ph idx="1"/>
          </p:nvPr>
        </p:nvSpPr>
        <p:spPr>
          <a:xfrm>
            <a:off x="614363" y="2296161"/>
            <a:ext cx="5741575" cy="3846012"/>
          </a:xfrm>
        </p:spPr>
        <p:txBody>
          <a:bodyPr>
            <a:normAutofit lnSpcReduction="10000"/>
          </a:bodyPr>
          <a:lstStyle/>
          <a:p>
            <a:r>
              <a:rPr lang="en-US" sz="2400" dirty="0"/>
              <a:t>One of the most challenging things for a writer to do is to edit their own work.</a:t>
            </a:r>
          </a:p>
          <a:p>
            <a:r>
              <a:rPr lang="en-US" sz="2400" dirty="0"/>
              <a:t>Often, when you’ve worked hard on something you think every word needs to stay in there.</a:t>
            </a:r>
          </a:p>
          <a:p>
            <a:r>
              <a:rPr lang="en-US" sz="2400" dirty="0"/>
              <a:t>It helps to leave it alone for a bit and come back to it!</a:t>
            </a:r>
          </a:p>
          <a:p>
            <a:r>
              <a:rPr lang="en-US" sz="2400" dirty="0"/>
              <a:t>If a sentence or a paragraph looks too long, it probably is! Find a way to cut it down.</a:t>
            </a:r>
          </a:p>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1A24CA36-AA1B-0347-8AE7-056797C41B0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21673" y="1978172"/>
            <a:ext cx="3846011" cy="3846011"/>
          </a:xfrm>
          <a:prstGeom prst="rect">
            <a:avLst/>
          </a:prstGeom>
        </p:spPr>
      </p:pic>
      <p:sp>
        <p:nvSpPr>
          <p:cNvPr id="16" name="Freeform: Shape 15">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Recording Aug 3, 2021 at 11:27:17 AM" descr="Audio Recording Aug 3, 2021 at 11:27:17 AM">
            <a:hlinkClick r:id="" action="ppaction://media"/>
            <a:extLst>
              <a:ext uri="{FF2B5EF4-FFF2-40B4-BE49-F238E27FC236}">
                <a16:creationId xmlns:a16="http://schemas.microsoft.com/office/drawing/2014/main" id="{8B9ED07C-DF3B-3946-ABFD-743DD7913C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575" y="57150"/>
            <a:ext cx="812800" cy="812800"/>
          </a:xfrm>
          <a:prstGeom prst="rect">
            <a:avLst/>
          </a:prstGeom>
        </p:spPr>
      </p:pic>
    </p:spTree>
    <p:extLst>
      <p:ext uri="{BB962C8B-B14F-4D97-AF65-F5344CB8AC3E}">
        <p14:creationId xmlns:p14="http://schemas.microsoft.com/office/powerpoint/2010/main" val="26383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A98D4-5F3C-6144-8AB7-16AD114042DE}"/>
              </a:ext>
            </a:extLst>
          </p:cNvPr>
          <p:cNvSpPr>
            <a:spLocks noGrp="1"/>
          </p:cNvSpPr>
          <p:nvPr>
            <p:ph type="title"/>
          </p:nvPr>
        </p:nvSpPr>
        <p:spPr>
          <a:xfrm>
            <a:off x="7166335" y="609601"/>
            <a:ext cx="3937094" cy="1216024"/>
          </a:xfrm>
        </p:spPr>
        <p:txBody>
          <a:bodyPr>
            <a:normAutofit/>
          </a:bodyPr>
          <a:lstStyle/>
          <a:p>
            <a:pPr algn="ctr">
              <a:lnSpc>
                <a:spcPct val="100000"/>
              </a:lnSpc>
            </a:pPr>
            <a:r>
              <a:rPr lang="en-US" sz="2400" dirty="0"/>
              <a:t>Step three: read your work aloud</a:t>
            </a:r>
          </a:p>
        </p:txBody>
      </p:sp>
      <p:pic>
        <p:nvPicPr>
          <p:cNvPr id="5" name="Content Placeholder 4" descr="A picture containing text&#10;&#10;Description automatically generated">
            <a:extLst>
              <a:ext uri="{FF2B5EF4-FFF2-40B4-BE49-F238E27FC236}">
                <a16:creationId xmlns:a16="http://schemas.microsoft.com/office/drawing/2014/main" id="{D770F28F-8BD1-C941-83DB-3E5F234E0C5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805" r="12548" b="-1"/>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9" name="Content Placeholder 8">
            <a:extLst>
              <a:ext uri="{FF2B5EF4-FFF2-40B4-BE49-F238E27FC236}">
                <a16:creationId xmlns:a16="http://schemas.microsoft.com/office/drawing/2014/main" id="{EA4157E5-C2BB-444F-B2DB-0A66A73739EC}"/>
              </a:ext>
            </a:extLst>
          </p:cNvPr>
          <p:cNvSpPr>
            <a:spLocks noGrp="1"/>
          </p:cNvSpPr>
          <p:nvPr>
            <p:ph idx="1"/>
          </p:nvPr>
        </p:nvSpPr>
        <p:spPr>
          <a:xfrm>
            <a:off x="7162799" y="2147356"/>
            <a:ext cx="4852989" cy="4439182"/>
          </a:xfrm>
        </p:spPr>
        <p:txBody>
          <a:bodyPr>
            <a:normAutofit/>
          </a:bodyPr>
          <a:lstStyle/>
          <a:p>
            <a:r>
              <a:rPr lang="en-US" sz="2200" dirty="0"/>
              <a:t>Reading your draft aloud can immediately clue you in to what needs work.</a:t>
            </a:r>
          </a:p>
          <a:p>
            <a:r>
              <a:rPr lang="en-US" sz="2200" dirty="0"/>
              <a:t>Read it loud and proud! Make sure to mark anything that bothers you as you read along. Don’t change it yet, just mark it.</a:t>
            </a:r>
          </a:p>
          <a:p>
            <a:r>
              <a:rPr lang="en-US" sz="2200" dirty="0"/>
              <a:t>Running out of breath, misspelled words, lapses in grammar, sentences that don’t make sense, and missing words are all clues you need a correction!</a:t>
            </a:r>
          </a:p>
        </p:txBody>
      </p:sp>
      <p:pic>
        <p:nvPicPr>
          <p:cNvPr id="6" name="Audio Recording Aug 3, 2021 at 11:28:40 AM" descr="Audio Recording Aug 3, 2021 at 11:28:40 AM">
            <a:hlinkClick r:id="" action="ppaction://media"/>
            <a:extLst>
              <a:ext uri="{FF2B5EF4-FFF2-40B4-BE49-F238E27FC236}">
                <a16:creationId xmlns:a16="http://schemas.microsoft.com/office/drawing/2014/main" id="{42297D16-8A2F-DF4B-92C3-4CCA5A124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0838" y="-1"/>
            <a:ext cx="812800" cy="812800"/>
          </a:xfrm>
          <a:prstGeom prst="rect">
            <a:avLst/>
          </a:prstGeom>
        </p:spPr>
      </p:pic>
    </p:spTree>
    <p:extLst>
      <p:ext uri="{BB962C8B-B14F-4D97-AF65-F5344CB8AC3E}">
        <p14:creationId xmlns:p14="http://schemas.microsoft.com/office/powerpoint/2010/main" val="10907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F4CB90-C7CD-7F40-9B99-0450CB486482}"/>
              </a:ext>
            </a:extLst>
          </p:cNvPr>
          <p:cNvSpPr>
            <a:spLocks noGrp="1"/>
          </p:cNvSpPr>
          <p:nvPr>
            <p:ph type="title"/>
          </p:nvPr>
        </p:nvSpPr>
        <p:spPr>
          <a:xfrm>
            <a:off x="1050879" y="609601"/>
            <a:ext cx="9810604" cy="1216024"/>
          </a:xfrm>
        </p:spPr>
        <p:txBody>
          <a:bodyPr vert="horz" lIns="91440" tIns="45720" rIns="91440" bIns="45720" rtlCol="0">
            <a:normAutofit/>
          </a:bodyPr>
          <a:lstStyle/>
          <a:p>
            <a:r>
              <a:rPr lang="en-US" dirty="0"/>
              <a:t>Step four: revisit your </a:t>
            </a:r>
            <a:br>
              <a:rPr lang="en-US" dirty="0"/>
            </a:br>
            <a:r>
              <a:rPr lang="en-US" dirty="0"/>
              <a:t>sentences</a:t>
            </a:r>
          </a:p>
        </p:txBody>
      </p:sp>
      <p:sp>
        <p:nvSpPr>
          <p:cNvPr id="19" name="Content Placeholder 18">
            <a:extLst>
              <a:ext uri="{FF2B5EF4-FFF2-40B4-BE49-F238E27FC236}">
                <a16:creationId xmlns:a16="http://schemas.microsoft.com/office/drawing/2014/main" id="{E410994B-C8D6-41C2-A3BD-1C292AD24114}"/>
              </a:ext>
            </a:extLst>
          </p:cNvPr>
          <p:cNvSpPr>
            <a:spLocks noGrp="1"/>
          </p:cNvSpPr>
          <p:nvPr>
            <p:ph idx="1"/>
          </p:nvPr>
        </p:nvSpPr>
        <p:spPr>
          <a:xfrm>
            <a:off x="1050879" y="2296161"/>
            <a:ext cx="4788505" cy="3846012"/>
          </a:xfrm>
        </p:spPr>
        <p:txBody>
          <a:bodyPr>
            <a:normAutofit/>
          </a:bodyPr>
          <a:lstStyle/>
          <a:p>
            <a:r>
              <a:rPr lang="en-US" dirty="0"/>
              <a:t>Sentences should fit your audience, convey what you want to say, and match the rest of the piece.</a:t>
            </a:r>
          </a:p>
          <a:p>
            <a:r>
              <a:rPr lang="en-US" dirty="0"/>
              <a:t>Strive to craft straightforward sentences that make sense and are punctuated properly. </a:t>
            </a:r>
          </a:p>
          <a:p>
            <a:r>
              <a:rPr lang="en-US" dirty="0"/>
              <a:t>Remember, the longest word is not always the best word! Just because you can use a technical or long word, doesn’t mean that’s the best choice for your audience. </a:t>
            </a:r>
          </a:p>
        </p:txBody>
      </p:sp>
      <p:pic>
        <p:nvPicPr>
          <p:cNvPr id="9" name="Content Placeholder 8" descr="Shape&#10;&#10;Description automatically generated">
            <a:extLst>
              <a:ext uri="{FF2B5EF4-FFF2-40B4-BE49-F238E27FC236}">
                <a16:creationId xmlns:a16="http://schemas.microsoft.com/office/drawing/2014/main" id="{ADB5B838-08F3-174C-AEB2-E41078C4A65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50426" y="2033661"/>
            <a:ext cx="4788505" cy="3735033"/>
          </a:xfrm>
          <a:prstGeom prst="rect">
            <a:avLst/>
          </a:prstGeom>
        </p:spPr>
      </p:pic>
      <p:sp>
        <p:nvSpPr>
          <p:cNvPr id="26" name="Freeform: Shape 25">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Recording Aug 3, 2021 at 11:30:03 AM" descr="Audio Recording Aug 3, 2021 at 11:30:03 AM">
            <a:hlinkClick r:id="" action="ppaction://media"/>
            <a:extLst>
              <a:ext uri="{FF2B5EF4-FFF2-40B4-BE49-F238E27FC236}">
                <a16:creationId xmlns:a16="http://schemas.microsoft.com/office/drawing/2014/main" id="{158B815C-A28F-C54C-A114-A33FDFEDA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1649" y="42862"/>
            <a:ext cx="812800" cy="812800"/>
          </a:xfrm>
          <a:prstGeom prst="rect">
            <a:avLst/>
          </a:prstGeom>
        </p:spPr>
      </p:pic>
    </p:spTree>
    <p:extLst>
      <p:ext uri="{BB962C8B-B14F-4D97-AF65-F5344CB8AC3E}">
        <p14:creationId xmlns:p14="http://schemas.microsoft.com/office/powerpoint/2010/main" val="26870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D80881-B138-014A-A794-07DA1429AF04}"/>
              </a:ext>
            </a:extLst>
          </p:cNvPr>
          <p:cNvSpPr>
            <a:spLocks noGrp="1"/>
          </p:cNvSpPr>
          <p:nvPr>
            <p:ph type="title"/>
          </p:nvPr>
        </p:nvSpPr>
        <p:spPr>
          <a:xfrm>
            <a:off x="550817" y="414953"/>
            <a:ext cx="9810604" cy="1216024"/>
          </a:xfrm>
        </p:spPr>
        <p:txBody>
          <a:bodyPr>
            <a:normAutofit/>
          </a:bodyPr>
          <a:lstStyle/>
          <a:p>
            <a:r>
              <a:rPr lang="en-US" dirty="0"/>
              <a:t>Step five: reexamine your conclusion</a:t>
            </a:r>
          </a:p>
        </p:txBody>
      </p:sp>
      <p:graphicFrame>
        <p:nvGraphicFramePr>
          <p:cNvPr id="21" name="Content Placeholder 8">
            <a:extLst>
              <a:ext uri="{FF2B5EF4-FFF2-40B4-BE49-F238E27FC236}">
                <a16:creationId xmlns:a16="http://schemas.microsoft.com/office/drawing/2014/main" id="{6CA7BD80-0098-4EC1-85A1-21234A23B95E}"/>
              </a:ext>
            </a:extLst>
          </p:cNvPr>
          <p:cNvGraphicFramePr>
            <a:graphicFrameLocks noGrp="1"/>
          </p:cNvGraphicFramePr>
          <p:nvPr>
            <p:ph idx="1"/>
          </p:nvPr>
        </p:nvGraphicFramePr>
        <p:xfrm>
          <a:off x="550817" y="2296161"/>
          <a:ext cx="5288567" cy="4146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descr="A picture containing text, sky, outdoor, sign&#10;&#10;Description automatically generated">
            <a:extLst>
              <a:ext uri="{FF2B5EF4-FFF2-40B4-BE49-F238E27FC236}">
                <a16:creationId xmlns:a16="http://schemas.microsoft.com/office/drawing/2014/main" id="{B930C596-0CDE-E74A-B14A-0DD0F88F494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450426" y="2578353"/>
            <a:ext cx="4788505" cy="2645649"/>
          </a:xfrm>
          <a:prstGeom prst="rect">
            <a:avLst/>
          </a:prstGeom>
        </p:spPr>
      </p:pic>
      <p:sp>
        <p:nvSpPr>
          <p:cNvPr id="16" name="Freeform: Shape 15">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Recording Aug 3, 2021 at 11:32:02 AM" descr="Audio Recording Aug 3, 2021 at 11:32:02 AM">
            <a:hlinkClick r:id="" action="ppaction://media"/>
            <a:extLst>
              <a:ext uri="{FF2B5EF4-FFF2-40B4-BE49-F238E27FC236}">
                <a16:creationId xmlns:a16="http://schemas.microsoft.com/office/drawing/2014/main" id="{4F58AD66-E7D9-1D4B-952D-804D50188F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34783" y="39761"/>
            <a:ext cx="812800" cy="812800"/>
          </a:xfrm>
          <a:prstGeom prst="rect">
            <a:avLst/>
          </a:prstGeom>
        </p:spPr>
      </p:pic>
    </p:spTree>
    <p:extLst>
      <p:ext uri="{BB962C8B-B14F-4D97-AF65-F5344CB8AC3E}">
        <p14:creationId xmlns:p14="http://schemas.microsoft.com/office/powerpoint/2010/main" val="53737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3131</TotalTime>
  <Words>1058</Words>
  <Application>Microsoft Macintosh PowerPoint</Application>
  <PresentationFormat>Widescreen</PresentationFormat>
  <Paragraphs>65</Paragraphs>
  <Slides>13</Slides>
  <Notes>0</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Bembo</vt:lpstr>
      <vt:lpstr>ArchiveVTI</vt:lpstr>
      <vt:lpstr>Revision and Self-Editing in ENA 101</vt:lpstr>
      <vt:lpstr>Why revise?</vt:lpstr>
      <vt:lpstr>Customize your self-editing approach</vt:lpstr>
      <vt:lpstr>Seven steps to a foolproof revision  </vt:lpstr>
      <vt:lpstr>Step one: Complete your draft, Then revise </vt:lpstr>
      <vt:lpstr>Step two: Kill your darlings</vt:lpstr>
      <vt:lpstr>Step three: read your work aloud</vt:lpstr>
      <vt:lpstr>Step four: revisit your  sentences</vt:lpstr>
      <vt:lpstr>Step five: reexamine your conclusion</vt:lpstr>
      <vt:lpstr>Step six: triple check for errors</vt:lpstr>
      <vt:lpstr>Step seven: enlist a second reader (or more)!</vt:lpstr>
      <vt:lpstr>In conclusion</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 and Self-Editing in ENA 101</dc:title>
  <dc:creator>Lauren Navarro</dc:creator>
  <cp:lastModifiedBy>Lauren Navarro</cp:lastModifiedBy>
  <cp:revision>7</cp:revision>
  <dcterms:created xsi:type="dcterms:W3CDTF">2021-08-03T15:32:39Z</dcterms:created>
  <dcterms:modified xsi:type="dcterms:W3CDTF">2021-08-05T19:44:28Z</dcterms:modified>
</cp:coreProperties>
</file>